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5" r:id="rId3"/>
    <p:sldId id="275" r:id="rId4"/>
    <p:sldId id="276" r:id="rId5"/>
    <p:sldId id="277" r:id="rId6"/>
    <p:sldId id="266" r:id="rId7"/>
    <p:sldId id="271" r:id="rId8"/>
    <p:sldId id="278" r:id="rId9"/>
    <p:sldId id="262" r:id="rId10"/>
  </p:sldIdLst>
  <p:sldSz cx="9144000" cy="6858000" type="screen4x3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139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849" autoAdjust="0"/>
  </p:normalViewPr>
  <p:slideViewPr>
    <p:cSldViewPr>
      <p:cViewPr>
        <p:scale>
          <a:sx n="70" d="100"/>
          <a:sy n="70" d="100"/>
        </p:scale>
        <p:origin x="-1290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70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1F4CA98F-19AA-4CB8-993C-60F884D345F4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516039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700" y="9516039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9B90AC51-FF44-4703-A480-103084A2C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438A59FC-F6FE-45A9-97CC-966143B89F35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8890"/>
            <a:ext cx="5510530" cy="4508421"/>
          </a:xfrm>
          <a:prstGeom prst="rect">
            <a:avLst/>
          </a:prstGeom>
        </p:spPr>
        <p:txBody>
          <a:bodyPr vert="horz" lIns="96606" tIns="48303" rIns="96606" bIns="4830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516039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0" y="9516039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9BF261CA-EB1F-4351-83EE-33BD8C4CC2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261CA-EB1F-4351-83EE-33BD8C4CC24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261CA-EB1F-4351-83EE-33BD8C4CC24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261CA-EB1F-4351-83EE-33BD8C4CC24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261CA-EB1F-4351-83EE-33BD8C4CC24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261CA-EB1F-4351-83EE-33BD8C4CC24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261CA-EB1F-4351-83EE-33BD8C4CC24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261CA-EB1F-4351-83EE-33BD8C4CC24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261CA-EB1F-4351-83EE-33BD8C4CC24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261CA-EB1F-4351-83EE-33BD8C4CC24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247F7-6899-433D-B56F-16E92FBF7BF6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548D6-D27A-438D-8C8A-1494077DE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247F7-6899-433D-B56F-16E92FBF7BF6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548D6-D27A-438D-8C8A-1494077DE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247F7-6899-433D-B56F-16E92FBF7BF6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548D6-D27A-438D-8C8A-1494077DE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247F7-6899-433D-B56F-16E92FBF7BF6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548D6-D27A-438D-8C8A-1494077DE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247F7-6899-433D-B56F-16E92FBF7BF6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548D6-D27A-438D-8C8A-1494077DE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247F7-6899-433D-B56F-16E92FBF7BF6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548D6-D27A-438D-8C8A-1494077DE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247F7-6899-433D-B56F-16E92FBF7BF6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548D6-D27A-438D-8C8A-1494077DE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247F7-6899-433D-B56F-16E92FBF7BF6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548D6-D27A-438D-8C8A-1494077DE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247F7-6899-433D-B56F-16E92FBF7BF6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548D6-D27A-438D-8C8A-1494077DE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247F7-6899-433D-B56F-16E92FBF7BF6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548D6-D27A-438D-8C8A-1494077DE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247F7-6899-433D-B56F-16E92FBF7BF6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548D6-D27A-438D-8C8A-1494077DE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247F7-6899-433D-B56F-16E92FBF7BF6}" type="datetimeFigureOut">
              <a:rPr lang="en-US" smtClean="0"/>
              <a:pPr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548D6-D27A-438D-8C8A-1494077DE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209800"/>
            <a:ext cx="9144000" cy="2590800"/>
          </a:xfrm>
          <a:prstGeom prst="roundRect">
            <a:avLst>
              <a:gd name="adj" fmla="val 50000"/>
            </a:avLst>
          </a:prstGeom>
        </p:spPr>
        <p:txBody>
          <a:bodyPr rtlCol="0">
            <a:noAutofit/>
          </a:bodyPr>
          <a:lstStyle/>
          <a:p>
            <a:r>
              <a:rPr lang="en-US" sz="4000" u="none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/>
            </a:r>
            <a:br>
              <a:rPr lang="en-US" sz="4000" u="none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</a:br>
            <a:r>
              <a:rPr lang="en-US" b="1" u="none" baseline="0" dirty="0"/>
              <a:t/>
            </a:r>
            <a:br>
              <a:rPr lang="en-US" b="1" u="none" baseline="0" dirty="0"/>
            </a:br>
            <a:r>
              <a:rPr lang="en-US" dirty="0"/>
              <a:t/>
            </a:r>
            <a:br>
              <a:rPr lang="en-US" dirty="0"/>
            </a:b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2743200"/>
            <a:ext cx="7391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3600" b="1" dirty="0" smtClean="0">
                <a:solidFill>
                  <a:schemeClr val="bg1"/>
                </a:solidFill>
              </a:rPr>
              <a:t>Graded </a:t>
            </a:r>
            <a:r>
              <a:rPr lang="en-US" sz="3600" b="1" dirty="0" smtClean="0">
                <a:solidFill>
                  <a:schemeClr val="bg1"/>
                </a:solidFill>
              </a:rPr>
              <a:t>Resumption </a:t>
            </a:r>
            <a:endParaRPr lang="en-US" sz="3600" b="1" dirty="0" smtClean="0">
              <a:solidFill>
                <a:schemeClr val="bg1"/>
              </a:solidFill>
            </a:endParaRPr>
          </a:p>
          <a:p>
            <a:pPr marL="342900" indent="-342900" algn="ctr"/>
            <a:r>
              <a:rPr lang="en-US" sz="3600" b="1" dirty="0" smtClean="0">
                <a:solidFill>
                  <a:schemeClr val="bg1"/>
                </a:solidFill>
              </a:rPr>
              <a:t>of </a:t>
            </a:r>
          </a:p>
          <a:p>
            <a:pPr marL="342900" indent="-342900" algn="ctr"/>
            <a:r>
              <a:rPr lang="en-US" sz="3600" b="1" dirty="0" smtClean="0">
                <a:solidFill>
                  <a:schemeClr val="bg1"/>
                </a:solidFill>
              </a:rPr>
              <a:t>Delhi </a:t>
            </a:r>
            <a:r>
              <a:rPr lang="en-US" sz="3600" b="1" dirty="0" smtClean="0">
                <a:solidFill>
                  <a:schemeClr val="bg1"/>
                </a:solidFill>
              </a:rPr>
              <a:t>Metro </a:t>
            </a:r>
            <a:r>
              <a:rPr lang="en-US" sz="3600" b="1" dirty="0" smtClean="0">
                <a:solidFill>
                  <a:schemeClr val="bg1"/>
                </a:solidFill>
              </a:rPr>
              <a:t>Services</a:t>
            </a:r>
            <a:endParaRPr lang="en-US" sz="36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ckground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2800" b="1" dirty="0" smtClean="0">
                <a:solidFill>
                  <a:srgbClr val="FF0000"/>
                </a:solidFill>
              </a:rPr>
              <a:t>Graded </a:t>
            </a:r>
            <a:r>
              <a:rPr lang="en-US" sz="2800" b="1" dirty="0" smtClean="0">
                <a:solidFill>
                  <a:srgbClr val="FF0000"/>
                </a:solidFill>
              </a:rPr>
              <a:t>Resumption of Delhi Metro </a:t>
            </a:r>
            <a:r>
              <a:rPr lang="en-US" sz="2800" b="1" dirty="0" smtClean="0">
                <a:solidFill>
                  <a:srgbClr val="FF0000"/>
                </a:solidFill>
              </a:rPr>
              <a:t>Services</a:t>
            </a:r>
            <a:endParaRPr lang="en-US" sz="2800" b="1" dirty="0" smtClean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4800" y="838200"/>
            <a:ext cx="86106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endParaRPr lang="en-US" sz="21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100" dirty="0" smtClean="0"/>
              <a:t>The resumption of services would be done geographically (i.e. </a:t>
            </a:r>
            <a:r>
              <a:rPr lang="en-US" sz="2100" dirty="0" err="1" smtClean="0"/>
              <a:t>Linewise</a:t>
            </a:r>
            <a:r>
              <a:rPr lang="en-US" sz="2100" dirty="0" smtClean="0"/>
              <a:t>) and temporally (i.e. revenue opening hours wise) in three stages.</a:t>
            </a:r>
          </a:p>
          <a:p>
            <a:pPr marL="342900" indent="-342900">
              <a:buFont typeface="Wingdings" pitchFamily="2" charset="2"/>
              <a:buChar char="Ø"/>
            </a:pPr>
            <a:endParaRPr lang="en-US" sz="21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100" b="1" dirty="0" smtClean="0"/>
              <a:t>STAGE-1</a:t>
            </a:r>
          </a:p>
          <a:p>
            <a:pPr marL="800100" lvl="2" indent="-342900">
              <a:buFont typeface="Wingdings" pitchFamily="2" charset="2"/>
              <a:buChar char="ü"/>
            </a:pPr>
            <a:r>
              <a:rPr lang="en-US" sz="2100" dirty="0" smtClean="0"/>
              <a:t>Revenue services would be from 0700 hrs to 1100 hrs in morning and 1600 hrs to 2000 hrs in evening. </a:t>
            </a:r>
          </a:p>
          <a:p>
            <a:pPr marL="1428750" indent="-342900"/>
            <a:r>
              <a:rPr lang="en-US" sz="2100" b="1" dirty="0" smtClean="0"/>
              <a:t>Phase-I</a:t>
            </a:r>
          </a:p>
          <a:p>
            <a:pPr marL="1792288" lvl="1" indent="-349250">
              <a:buFont typeface="Wingdings" pitchFamily="2" charset="2"/>
              <a:buChar char="Ø"/>
            </a:pPr>
            <a:r>
              <a:rPr lang="en-US" sz="2100" dirty="0" smtClean="0"/>
              <a:t>From 7</a:t>
            </a:r>
            <a:r>
              <a:rPr lang="en-US" sz="2100" baseline="30000" dirty="0" smtClean="0"/>
              <a:t>th</a:t>
            </a:r>
            <a:r>
              <a:rPr lang="en-US" sz="2100" dirty="0" smtClean="0"/>
              <a:t> Sept 2020 onwards.</a:t>
            </a:r>
          </a:p>
          <a:p>
            <a:pPr marL="1792288" lvl="1" indent="-349250">
              <a:buFont typeface="Wingdings" pitchFamily="2" charset="2"/>
              <a:buChar char="Ø"/>
            </a:pPr>
            <a:r>
              <a:rPr lang="en-US" sz="2100" dirty="0" smtClean="0"/>
              <a:t>Line 2 including RMGL would be made operational.</a:t>
            </a:r>
          </a:p>
          <a:p>
            <a:pPr marL="1428750" indent="-342900"/>
            <a:r>
              <a:rPr lang="en-US" sz="2100" b="1" dirty="0" smtClean="0"/>
              <a:t>Phase-II</a:t>
            </a:r>
          </a:p>
          <a:p>
            <a:pPr marL="1792288" lvl="1" indent="-349250">
              <a:buFont typeface="Wingdings" pitchFamily="2" charset="2"/>
              <a:buChar char="Ø"/>
            </a:pPr>
            <a:r>
              <a:rPr lang="en-US" sz="2100" dirty="0" smtClean="0"/>
              <a:t>From 9</a:t>
            </a:r>
            <a:r>
              <a:rPr lang="en-US" sz="2100" baseline="30000" dirty="0" smtClean="0"/>
              <a:t>th</a:t>
            </a:r>
            <a:r>
              <a:rPr lang="en-US" sz="2100" dirty="0" smtClean="0"/>
              <a:t> Sept 2020 onwards.</a:t>
            </a:r>
          </a:p>
          <a:p>
            <a:pPr marL="1792288" lvl="1" indent="-349250">
              <a:buFont typeface="Wingdings" pitchFamily="2" charset="2"/>
              <a:buChar char="Ø"/>
            </a:pPr>
            <a:r>
              <a:rPr lang="en-US" sz="2100" dirty="0" smtClean="0"/>
              <a:t>Line 3,4 &amp; 7 would also be made operational.</a:t>
            </a:r>
          </a:p>
          <a:p>
            <a:pPr marL="1428750" indent="-342900"/>
            <a:r>
              <a:rPr lang="en-US" sz="2100" b="1" dirty="0" smtClean="0"/>
              <a:t>Phase-III</a:t>
            </a:r>
          </a:p>
          <a:p>
            <a:pPr marL="1785938" lvl="1" indent="-342900">
              <a:buFont typeface="Wingdings" pitchFamily="2" charset="2"/>
              <a:buChar char="Ø"/>
            </a:pPr>
            <a:r>
              <a:rPr lang="en-US" sz="2100" dirty="0" smtClean="0"/>
              <a:t>From 10</a:t>
            </a:r>
            <a:r>
              <a:rPr lang="en-US" sz="2100" baseline="30000" dirty="0" smtClean="0"/>
              <a:t>th</a:t>
            </a:r>
            <a:r>
              <a:rPr lang="en-US" sz="2100" dirty="0" smtClean="0"/>
              <a:t> Sept 2020 onwards.</a:t>
            </a:r>
          </a:p>
          <a:p>
            <a:pPr marL="1785938" lvl="1" indent="-342900">
              <a:buFont typeface="Wingdings" pitchFamily="2" charset="2"/>
              <a:buChar char="Ø"/>
            </a:pPr>
            <a:r>
              <a:rPr lang="en-US" sz="2100" dirty="0" smtClean="0"/>
              <a:t>Line 1,5 &amp; 6 would also be made operational.</a:t>
            </a:r>
          </a:p>
          <a:p>
            <a:pPr marL="800100" lvl="1" indent="-342900">
              <a:buFont typeface="Wingdings" pitchFamily="2" charset="2"/>
              <a:buChar char="Ø"/>
            </a:pPr>
            <a:endParaRPr lang="en-US" sz="2100" dirty="0" smtClean="0"/>
          </a:p>
          <a:p>
            <a:pPr marL="342900" indent="-342900">
              <a:buFont typeface="Wingdings" pitchFamily="2" charset="2"/>
              <a:buChar char="Ø"/>
            </a:pPr>
            <a:endParaRPr lang="en-US" sz="2100" dirty="0" smtClean="0"/>
          </a:p>
          <a:p>
            <a:pPr marL="342900" indent="-342900">
              <a:buFont typeface="Wingdings" pitchFamily="2" charset="2"/>
              <a:buChar char="Ø"/>
            </a:pPr>
            <a:endParaRPr lang="en-US" dirty="0" smtClean="0"/>
          </a:p>
          <a:p>
            <a:pPr marL="344488" lvl="1" indent="-344488" algn="just">
              <a:buAutoNum type="arabicPeriod" startAt="2"/>
            </a:pPr>
            <a:endParaRPr lang="en-US" b="1" dirty="0" smtClean="0"/>
          </a:p>
          <a:p>
            <a:pPr marL="800100" lvl="1" indent="-342900" algn="just">
              <a:buAutoNum type="arabicPeriod" startAt="2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ckground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2800" b="1" dirty="0" smtClean="0">
                <a:solidFill>
                  <a:srgbClr val="FF0000"/>
                </a:solidFill>
              </a:rPr>
              <a:t>Graded </a:t>
            </a:r>
            <a:r>
              <a:rPr lang="en-US" sz="2800" b="1" dirty="0" smtClean="0">
                <a:solidFill>
                  <a:srgbClr val="FF0000"/>
                </a:solidFill>
              </a:rPr>
              <a:t>Resumption of Delhi Metro Services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838200"/>
            <a:ext cx="861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/>
            <a:endParaRPr lang="en-US" sz="2100" dirty="0" smtClean="0"/>
          </a:p>
          <a:p>
            <a:pPr marL="342900" indent="-342900">
              <a:buFont typeface="Wingdings" pitchFamily="2" charset="2"/>
              <a:buChar char="Ø"/>
            </a:pPr>
            <a:endParaRPr lang="en-US" sz="2100" dirty="0" smtClean="0"/>
          </a:p>
          <a:p>
            <a:pPr marL="342900" indent="-342900">
              <a:buFont typeface="Wingdings" pitchFamily="2" charset="2"/>
              <a:buChar char="Ø"/>
            </a:pPr>
            <a:endParaRPr lang="en-US" dirty="0" smtClean="0"/>
          </a:p>
          <a:p>
            <a:pPr marL="344488" lvl="1" indent="-344488" algn="just">
              <a:buAutoNum type="arabicPeriod" startAt="2"/>
            </a:pPr>
            <a:endParaRPr lang="en-US" b="1" dirty="0" smtClean="0"/>
          </a:p>
          <a:p>
            <a:pPr marL="800100" lvl="1" indent="-342900" algn="just">
              <a:buAutoNum type="arabicPeriod" startAt="2"/>
            </a:pPr>
            <a:endParaRPr lang="en-US" dirty="0"/>
          </a:p>
        </p:txBody>
      </p:sp>
      <p:pic>
        <p:nvPicPr>
          <p:cNvPr id="5122" name="Picture 2" descr="C:\Users\dmrc\Desktop\DMRC-Map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838200"/>
            <a:ext cx="8382000" cy="5715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</p:pic>
      <p:sp>
        <p:nvSpPr>
          <p:cNvPr id="8" name="Freeform 2"/>
          <p:cNvSpPr>
            <a:spLocks/>
          </p:cNvSpPr>
          <p:nvPr/>
        </p:nvSpPr>
        <p:spPr bwMode="auto">
          <a:xfrm>
            <a:off x="2971800" y="1905000"/>
            <a:ext cx="2089150" cy="3352800"/>
          </a:xfrm>
          <a:custGeom>
            <a:avLst/>
            <a:gdLst/>
            <a:ahLst/>
            <a:cxnLst>
              <a:cxn ang="0">
                <a:pos x="1690" y="0"/>
              </a:cxn>
              <a:cxn ang="0">
                <a:pos x="2300" y="550"/>
              </a:cxn>
              <a:cxn ang="0">
                <a:pos x="2330" y="1660"/>
              </a:cxn>
              <a:cxn ang="0">
                <a:pos x="2010" y="2120"/>
              </a:cxn>
              <a:cxn ang="0">
                <a:pos x="2010" y="2690"/>
              </a:cxn>
              <a:cxn ang="0">
                <a:pos x="1360" y="3550"/>
              </a:cxn>
              <a:cxn ang="0">
                <a:pos x="1330" y="3620"/>
              </a:cxn>
              <a:cxn ang="0">
                <a:pos x="290" y="3600"/>
              </a:cxn>
              <a:cxn ang="0">
                <a:pos x="0" y="3800"/>
              </a:cxn>
              <a:cxn ang="0">
                <a:pos x="280" y="3610"/>
              </a:cxn>
              <a:cxn ang="0">
                <a:pos x="1280" y="3630"/>
              </a:cxn>
              <a:cxn ang="0">
                <a:pos x="2000" y="2710"/>
              </a:cxn>
              <a:cxn ang="0">
                <a:pos x="2020" y="2130"/>
              </a:cxn>
              <a:cxn ang="0">
                <a:pos x="2320" y="1690"/>
              </a:cxn>
              <a:cxn ang="0">
                <a:pos x="2300" y="590"/>
              </a:cxn>
              <a:cxn ang="0">
                <a:pos x="1690" y="0"/>
              </a:cxn>
            </a:cxnLst>
            <a:rect l="0" t="0" r="r" b="b"/>
            <a:pathLst>
              <a:path w="2330" h="3800">
                <a:moveTo>
                  <a:pt x="1690" y="0"/>
                </a:moveTo>
                <a:lnTo>
                  <a:pt x="2300" y="550"/>
                </a:lnTo>
                <a:lnTo>
                  <a:pt x="2330" y="1660"/>
                </a:lnTo>
                <a:lnTo>
                  <a:pt x="2010" y="2120"/>
                </a:lnTo>
                <a:lnTo>
                  <a:pt x="2010" y="2690"/>
                </a:lnTo>
                <a:lnTo>
                  <a:pt x="1360" y="3550"/>
                </a:lnTo>
                <a:lnTo>
                  <a:pt x="1330" y="3620"/>
                </a:lnTo>
                <a:lnTo>
                  <a:pt x="290" y="3600"/>
                </a:lnTo>
                <a:lnTo>
                  <a:pt x="0" y="3800"/>
                </a:lnTo>
                <a:lnTo>
                  <a:pt x="280" y="3610"/>
                </a:lnTo>
                <a:lnTo>
                  <a:pt x="1280" y="3630"/>
                </a:lnTo>
                <a:lnTo>
                  <a:pt x="2000" y="2710"/>
                </a:lnTo>
                <a:lnTo>
                  <a:pt x="2020" y="2130"/>
                </a:lnTo>
                <a:lnTo>
                  <a:pt x="2320" y="1690"/>
                </a:lnTo>
                <a:lnTo>
                  <a:pt x="2300" y="590"/>
                </a:lnTo>
                <a:lnTo>
                  <a:pt x="1690" y="0"/>
                </a:lnTo>
                <a:close/>
              </a:path>
            </a:pathLst>
          </a:custGeom>
          <a:solidFill>
            <a:srgbClr val="FFFF00"/>
          </a:solidFill>
          <a:ln w="76200">
            <a:solidFill>
              <a:srgbClr val="FFFF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9" name="Freeform 3"/>
          <p:cNvSpPr>
            <a:spLocks/>
          </p:cNvSpPr>
          <p:nvPr/>
        </p:nvSpPr>
        <p:spPr bwMode="auto">
          <a:xfrm>
            <a:off x="3352800" y="4724400"/>
            <a:ext cx="304800" cy="762000"/>
          </a:xfrm>
          <a:custGeom>
            <a:avLst/>
            <a:gdLst/>
            <a:ahLst/>
            <a:cxnLst>
              <a:cxn ang="0">
                <a:pos x="330" y="840"/>
              </a:cxn>
              <a:cxn ang="0">
                <a:pos x="350" y="310"/>
              </a:cxn>
              <a:cxn ang="0">
                <a:pos x="260" y="190"/>
              </a:cxn>
              <a:cxn ang="0">
                <a:pos x="20" y="140"/>
              </a:cxn>
              <a:cxn ang="0">
                <a:pos x="0" y="50"/>
              </a:cxn>
              <a:cxn ang="0">
                <a:pos x="180" y="0"/>
              </a:cxn>
              <a:cxn ang="0">
                <a:pos x="260" y="60"/>
              </a:cxn>
              <a:cxn ang="0">
                <a:pos x="260" y="180"/>
              </a:cxn>
              <a:cxn ang="0">
                <a:pos x="360" y="310"/>
              </a:cxn>
              <a:cxn ang="0">
                <a:pos x="330" y="840"/>
              </a:cxn>
            </a:cxnLst>
            <a:rect l="0" t="0" r="r" b="b"/>
            <a:pathLst>
              <a:path w="360" h="840">
                <a:moveTo>
                  <a:pt x="330" y="840"/>
                </a:moveTo>
                <a:lnTo>
                  <a:pt x="350" y="310"/>
                </a:lnTo>
                <a:lnTo>
                  <a:pt x="260" y="190"/>
                </a:lnTo>
                <a:lnTo>
                  <a:pt x="20" y="140"/>
                </a:lnTo>
                <a:lnTo>
                  <a:pt x="0" y="50"/>
                </a:lnTo>
                <a:lnTo>
                  <a:pt x="180" y="0"/>
                </a:lnTo>
                <a:lnTo>
                  <a:pt x="260" y="60"/>
                </a:lnTo>
                <a:lnTo>
                  <a:pt x="260" y="180"/>
                </a:lnTo>
                <a:lnTo>
                  <a:pt x="360" y="310"/>
                </a:lnTo>
                <a:lnTo>
                  <a:pt x="330" y="840"/>
                </a:lnTo>
                <a:close/>
              </a:path>
            </a:pathLst>
          </a:custGeom>
          <a:solidFill>
            <a:srgbClr val="4BACC6"/>
          </a:solidFill>
          <a:ln w="76200">
            <a:solidFill>
              <a:srgbClr val="7030A0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2" name="Rectangle 11"/>
          <p:cNvSpPr/>
          <p:nvPr/>
        </p:nvSpPr>
        <p:spPr>
          <a:xfrm>
            <a:off x="304800" y="5320605"/>
            <a:ext cx="388620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12700" defTabSz="627063"/>
            <a:r>
              <a:rPr lang="en-US" sz="2100" b="1" dirty="0" smtClean="0">
                <a:solidFill>
                  <a:srgbClr val="7030A0"/>
                </a:solidFill>
              </a:rPr>
              <a:t>STAGE-1 (Phase-I)</a:t>
            </a:r>
          </a:p>
          <a:p>
            <a:pPr marL="4763" lvl="1" indent="-4763">
              <a:buFont typeface="Wingdings" pitchFamily="2" charset="2"/>
              <a:buChar char="§"/>
              <a:tabLst>
                <a:tab pos="177800" algn="l"/>
              </a:tabLst>
            </a:pPr>
            <a:r>
              <a:rPr lang="en-US" sz="2100" dirty="0" smtClean="0">
                <a:solidFill>
                  <a:srgbClr val="7030A0"/>
                </a:solidFill>
              </a:rPr>
              <a:t>From 7</a:t>
            </a:r>
            <a:r>
              <a:rPr lang="en-US" sz="2100" baseline="30000" dirty="0" smtClean="0">
                <a:solidFill>
                  <a:srgbClr val="7030A0"/>
                </a:solidFill>
              </a:rPr>
              <a:t>th</a:t>
            </a:r>
            <a:r>
              <a:rPr lang="en-US" sz="2100" dirty="0" smtClean="0">
                <a:solidFill>
                  <a:srgbClr val="7030A0"/>
                </a:solidFill>
              </a:rPr>
              <a:t> Sept 2020 onwards.</a:t>
            </a:r>
          </a:p>
          <a:p>
            <a:pPr marL="4763" lvl="1" indent="-4763">
              <a:buFont typeface="Wingdings" pitchFamily="2" charset="2"/>
              <a:buChar char="§"/>
            </a:pPr>
            <a:r>
              <a:rPr lang="en-US" sz="2100" dirty="0" smtClean="0">
                <a:solidFill>
                  <a:srgbClr val="7030A0"/>
                </a:solidFill>
              </a:rPr>
              <a:t>Line </a:t>
            </a:r>
            <a:r>
              <a:rPr lang="en-US" sz="2100" dirty="0" smtClean="0">
                <a:solidFill>
                  <a:srgbClr val="7030A0"/>
                </a:solidFill>
              </a:rPr>
              <a:t>2 including </a:t>
            </a:r>
            <a:r>
              <a:rPr lang="en-US" sz="2100" dirty="0" smtClean="0">
                <a:solidFill>
                  <a:srgbClr val="7030A0"/>
                </a:solidFill>
              </a:rPr>
              <a:t>RMGL</a:t>
            </a:r>
            <a:endParaRPr lang="en-US" sz="2100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ckground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2800" b="1" dirty="0" smtClean="0">
                <a:solidFill>
                  <a:srgbClr val="FF0000"/>
                </a:solidFill>
              </a:rPr>
              <a:t>Graded </a:t>
            </a:r>
            <a:r>
              <a:rPr lang="en-US" sz="2800" b="1" dirty="0" smtClean="0">
                <a:solidFill>
                  <a:srgbClr val="FF0000"/>
                </a:solidFill>
              </a:rPr>
              <a:t>Resumption of Delhi Metro Services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838200"/>
            <a:ext cx="861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/>
            <a:endParaRPr lang="en-US" sz="2100" dirty="0" smtClean="0"/>
          </a:p>
          <a:p>
            <a:pPr marL="342900" indent="-342900">
              <a:buFont typeface="Wingdings" pitchFamily="2" charset="2"/>
              <a:buChar char="Ø"/>
            </a:pPr>
            <a:endParaRPr lang="en-US" sz="2100" dirty="0" smtClean="0"/>
          </a:p>
          <a:p>
            <a:pPr marL="342900" indent="-342900">
              <a:buFont typeface="Wingdings" pitchFamily="2" charset="2"/>
              <a:buChar char="Ø"/>
            </a:pPr>
            <a:endParaRPr lang="en-US" dirty="0" smtClean="0"/>
          </a:p>
          <a:p>
            <a:pPr marL="344488" lvl="1" indent="-344488" algn="just">
              <a:buAutoNum type="arabicPeriod" startAt="2"/>
            </a:pPr>
            <a:endParaRPr lang="en-US" b="1" dirty="0" smtClean="0"/>
          </a:p>
          <a:p>
            <a:pPr marL="800100" lvl="1" indent="-342900" algn="just">
              <a:buAutoNum type="arabicPeriod" startAt="2"/>
            </a:pPr>
            <a:endParaRPr lang="en-US" dirty="0"/>
          </a:p>
        </p:txBody>
      </p:sp>
      <p:pic>
        <p:nvPicPr>
          <p:cNvPr id="5122" name="Picture 2" descr="C:\Users\dmrc\Desktop\DMRC-Map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838200"/>
            <a:ext cx="8382000" cy="5715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</p:pic>
      <p:sp>
        <p:nvSpPr>
          <p:cNvPr id="10" name="Freeform 9"/>
          <p:cNvSpPr/>
          <p:nvPr/>
        </p:nvSpPr>
        <p:spPr>
          <a:xfrm>
            <a:off x="3581400" y="2209801"/>
            <a:ext cx="2743200" cy="1905000"/>
          </a:xfrm>
          <a:custGeom>
            <a:avLst/>
            <a:gdLst>
              <a:gd name="connsiteX0" fmla="*/ 1692322 w 2982036"/>
              <a:gd name="connsiteY0" fmla="*/ 122830 h 2013045"/>
              <a:gd name="connsiteX1" fmla="*/ 1392071 w 2982036"/>
              <a:gd name="connsiteY1" fmla="*/ 143301 h 2013045"/>
              <a:gd name="connsiteX2" fmla="*/ 1317009 w 2982036"/>
              <a:gd name="connsiteY2" fmla="*/ 252484 h 2013045"/>
              <a:gd name="connsiteX3" fmla="*/ 170597 w 2982036"/>
              <a:gd name="connsiteY3" fmla="*/ 259307 h 2013045"/>
              <a:gd name="connsiteX4" fmla="*/ 170597 w 2982036"/>
              <a:gd name="connsiteY4" fmla="*/ 641445 h 2013045"/>
              <a:gd name="connsiteX5" fmla="*/ 0 w 2982036"/>
              <a:gd name="connsiteY5" fmla="*/ 921224 h 2013045"/>
              <a:gd name="connsiteX6" fmla="*/ 6824 w 2982036"/>
              <a:gd name="connsiteY6" fmla="*/ 1228298 h 2013045"/>
              <a:gd name="connsiteX7" fmla="*/ 736979 w 2982036"/>
              <a:gd name="connsiteY7" fmla="*/ 1999397 h 2013045"/>
              <a:gd name="connsiteX8" fmla="*/ 1808328 w 2982036"/>
              <a:gd name="connsiteY8" fmla="*/ 1985749 h 2013045"/>
              <a:gd name="connsiteX9" fmla="*/ 1951630 w 2982036"/>
              <a:gd name="connsiteY9" fmla="*/ 1856095 h 2013045"/>
              <a:gd name="connsiteX10" fmla="*/ 2047164 w 2982036"/>
              <a:gd name="connsiteY10" fmla="*/ 1733266 h 2013045"/>
              <a:gd name="connsiteX11" fmla="*/ 2361063 w 2982036"/>
              <a:gd name="connsiteY11" fmla="*/ 1726442 h 2013045"/>
              <a:gd name="connsiteX12" fmla="*/ 2647665 w 2982036"/>
              <a:gd name="connsiteY12" fmla="*/ 1733266 h 2013045"/>
              <a:gd name="connsiteX13" fmla="*/ 2804615 w 2982036"/>
              <a:gd name="connsiteY13" fmla="*/ 1699146 h 2013045"/>
              <a:gd name="connsiteX14" fmla="*/ 2920621 w 2982036"/>
              <a:gd name="connsiteY14" fmla="*/ 1528549 h 2013045"/>
              <a:gd name="connsiteX15" fmla="*/ 2982036 w 2982036"/>
              <a:gd name="connsiteY15" fmla="*/ 1344304 h 2013045"/>
              <a:gd name="connsiteX16" fmla="*/ 2975212 w 2982036"/>
              <a:gd name="connsiteY16" fmla="*/ 1146412 h 2013045"/>
              <a:gd name="connsiteX17" fmla="*/ 2715904 w 2982036"/>
              <a:gd name="connsiteY17" fmla="*/ 1132764 h 2013045"/>
              <a:gd name="connsiteX18" fmla="*/ 2674961 w 2982036"/>
              <a:gd name="connsiteY18" fmla="*/ 1139588 h 2013045"/>
              <a:gd name="connsiteX19" fmla="*/ 2668137 w 2982036"/>
              <a:gd name="connsiteY19" fmla="*/ 627797 h 2013045"/>
              <a:gd name="connsiteX20" fmla="*/ 2661313 w 2982036"/>
              <a:gd name="connsiteY20" fmla="*/ 286603 h 2013045"/>
              <a:gd name="connsiteX21" fmla="*/ 2859206 w 2982036"/>
              <a:gd name="connsiteY21" fmla="*/ 0 h 2013045"/>
              <a:gd name="connsiteX22" fmla="*/ 2681785 w 2982036"/>
              <a:gd name="connsiteY22" fmla="*/ 266131 h 2013045"/>
              <a:gd name="connsiteX23" fmla="*/ 2661313 w 2982036"/>
              <a:gd name="connsiteY23" fmla="*/ 1153236 h 2013045"/>
              <a:gd name="connsiteX24" fmla="*/ 2947916 w 2982036"/>
              <a:gd name="connsiteY24" fmla="*/ 1153236 h 2013045"/>
              <a:gd name="connsiteX25" fmla="*/ 2982036 w 2982036"/>
              <a:gd name="connsiteY25" fmla="*/ 1357952 h 2013045"/>
              <a:gd name="connsiteX26" fmla="*/ 2941092 w 2982036"/>
              <a:gd name="connsiteY26" fmla="*/ 1549021 h 2013045"/>
              <a:gd name="connsiteX27" fmla="*/ 2797791 w 2982036"/>
              <a:gd name="connsiteY27" fmla="*/ 1705970 h 2013045"/>
              <a:gd name="connsiteX28" fmla="*/ 2668137 w 2982036"/>
              <a:gd name="connsiteY28" fmla="*/ 1740090 h 2013045"/>
              <a:gd name="connsiteX29" fmla="*/ 2067636 w 2982036"/>
              <a:gd name="connsiteY29" fmla="*/ 1746913 h 2013045"/>
              <a:gd name="connsiteX30" fmla="*/ 1821976 w 2982036"/>
              <a:gd name="connsiteY30" fmla="*/ 1972101 h 2013045"/>
              <a:gd name="connsiteX31" fmla="*/ 743803 w 2982036"/>
              <a:gd name="connsiteY31" fmla="*/ 2013045 h 2013045"/>
              <a:gd name="connsiteX32" fmla="*/ 13648 w 2982036"/>
              <a:gd name="connsiteY32" fmla="*/ 1262418 h 2013045"/>
              <a:gd name="connsiteX33" fmla="*/ 0 w 2982036"/>
              <a:gd name="connsiteY33" fmla="*/ 921224 h 2013045"/>
              <a:gd name="connsiteX34" fmla="*/ 177421 w 2982036"/>
              <a:gd name="connsiteY34" fmla="*/ 634621 h 2013045"/>
              <a:gd name="connsiteX35" fmla="*/ 184245 w 2982036"/>
              <a:gd name="connsiteY35" fmla="*/ 259307 h 2013045"/>
              <a:gd name="connsiteX36" fmla="*/ 1289713 w 2982036"/>
              <a:gd name="connsiteY36" fmla="*/ 245660 h 2013045"/>
              <a:gd name="connsiteX37" fmla="*/ 1405719 w 2982036"/>
              <a:gd name="connsiteY37" fmla="*/ 150125 h 2013045"/>
              <a:gd name="connsiteX38" fmla="*/ 1692322 w 2982036"/>
              <a:gd name="connsiteY38" fmla="*/ 122830 h 2013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982036" h="2013045">
                <a:moveTo>
                  <a:pt x="1692322" y="122830"/>
                </a:moveTo>
                <a:lnTo>
                  <a:pt x="1392071" y="143301"/>
                </a:lnTo>
                <a:lnTo>
                  <a:pt x="1317009" y="252484"/>
                </a:lnTo>
                <a:lnTo>
                  <a:pt x="170597" y="259307"/>
                </a:lnTo>
                <a:lnTo>
                  <a:pt x="170597" y="641445"/>
                </a:lnTo>
                <a:lnTo>
                  <a:pt x="0" y="921224"/>
                </a:lnTo>
                <a:lnTo>
                  <a:pt x="6824" y="1228298"/>
                </a:lnTo>
                <a:lnTo>
                  <a:pt x="736979" y="1999397"/>
                </a:lnTo>
                <a:lnTo>
                  <a:pt x="1808328" y="1985749"/>
                </a:lnTo>
                <a:lnTo>
                  <a:pt x="1951630" y="1856095"/>
                </a:lnTo>
                <a:lnTo>
                  <a:pt x="2047164" y="1733266"/>
                </a:lnTo>
                <a:lnTo>
                  <a:pt x="2361063" y="1726442"/>
                </a:lnTo>
                <a:lnTo>
                  <a:pt x="2647665" y="1733266"/>
                </a:lnTo>
                <a:lnTo>
                  <a:pt x="2804615" y="1699146"/>
                </a:lnTo>
                <a:lnTo>
                  <a:pt x="2920621" y="1528549"/>
                </a:lnTo>
                <a:lnTo>
                  <a:pt x="2982036" y="1344304"/>
                </a:lnTo>
                <a:lnTo>
                  <a:pt x="2975212" y="1146412"/>
                </a:lnTo>
                <a:lnTo>
                  <a:pt x="2715904" y="1132764"/>
                </a:lnTo>
                <a:lnTo>
                  <a:pt x="2674961" y="1139588"/>
                </a:lnTo>
                <a:cubicBezTo>
                  <a:pt x="2672686" y="968991"/>
                  <a:pt x="2670412" y="798394"/>
                  <a:pt x="2668137" y="627797"/>
                </a:cubicBezTo>
                <a:lnTo>
                  <a:pt x="2661313" y="286603"/>
                </a:lnTo>
                <a:lnTo>
                  <a:pt x="2859206" y="0"/>
                </a:lnTo>
                <a:lnTo>
                  <a:pt x="2681785" y="266131"/>
                </a:lnTo>
                <a:lnTo>
                  <a:pt x="2661313" y="1153236"/>
                </a:lnTo>
                <a:lnTo>
                  <a:pt x="2947916" y="1153236"/>
                </a:lnTo>
                <a:lnTo>
                  <a:pt x="2982036" y="1357952"/>
                </a:lnTo>
                <a:lnTo>
                  <a:pt x="2941092" y="1549021"/>
                </a:lnTo>
                <a:lnTo>
                  <a:pt x="2797791" y="1705970"/>
                </a:lnTo>
                <a:lnTo>
                  <a:pt x="2668137" y="1740090"/>
                </a:lnTo>
                <a:lnTo>
                  <a:pt x="2067636" y="1746913"/>
                </a:lnTo>
                <a:lnTo>
                  <a:pt x="1821976" y="1972101"/>
                </a:lnTo>
                <a:lnTo>
                  <a:pt x="743803" y="2013045"/>
                </a:lnTo>
                <a:lnTo>
                  <a:pt x="13648" y="1262418"/>
                </a:lnTo>
                <a:lnTo>
                  <a:pt x="0" y="921224"/>
                </a:lnTo>
                <a:lnTo>
                  <a:pt x="177421" y="634621"/>
                </a:lnTo>
                <a:lnTo>
                  <a:pt x="184245" y="259307"/>
                </a:lnTo>
                <a:lnTo>
                  <a:pt x="1289713" y="245660"/>
                </a:lnTo>
                <a:lnTo>
                  <a:pt x="1405719" y="150125"/>
                </a:lnTo>
                <a:lnTo>
                  <a:pt x="1692322" y="122830"/>
                </a:lnTo>
                <a:close/>
              </a:path>
            </a:pathLst>
          </a:custGeom>
          <a:ln w="762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n w="38100">
                <a:solidFill>
                  <a:schemeClr val="accent3">
                    <a:lumMod val="75000"/>
                  </a:schemeClr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047164" y="3200400"/>
            <a:ext cx="4963236" cy="1524000"/>
          </a:xfrm>
          <a:custGeom>
            <a:avLst/>
            <a:gdLst>
              <a:gd name="connsiteX0" fmla="*/ 450376 w 5254388"/>
              <a:gd name="connsiteY0" fmla="*/ 1453486 h 1644555"/>
              <a:gd name="connsiteX1" fmla="*/ 600501 w 5254388"/>
              <a:gd name="connsiteY1" fmla="*/ 1303361 h 1644555"/>
              <a:gd name="connsiteX2" fmla="*/ 27295 w 5254388"/>
              <a:gd name="connsiteY2" fmla="*/ 620973 h 1644555"/>
              <a:gd name="connsiteX3" fmla="*/ 634621 w 5254388"/>
              <a:gd name="connsiteY3" fmla="*/ 6824 h 1644555"/>
              <a:gd name="connsiteX4" fmla="*/ 2231409 w 5254388"/>
              <a:gd name="connsiteY4" fmla="*/ 13647 h 1644555"/>
              <a:gd name="connsiteX5" fmla="*/ 2825086 w 5254388"/>
              <a:gd name="connsiteY5" fmla="*/ 218364 h 1644555"/>
              <a:gd name="connsiteX6" fmla="*/ 3145809 w 5254388"/>
              <a:gd name="connsiteY6" fmla="*/ 211540 h 1644555"/>
              <a:gd name="connsiteX7" fmla="*/ 3411940 w 5254388"/>
              <a:gd name="connsiteY7" fmla="*/ 382137 h 1644555"/>
              <a:gd name="connsiteX8" fmla="*/ 3964674 w 5254388"/>
              <a:gd name="connsiteY8" fmla="*/ 368489 h 1644555"/>
              <a:gd name="connsiteX9" fmla="*/ 4264925 w 5254388"/>
              <a:gd name="connsiteY9" fmla="*/ 81886 h 1644555"/>
              <a:gd name="connsiteX10" fmla="*/ 4749421 w 5254388"/>
              <a:gd name="connsiteY10" fmla="*/ 88710 h 1644555"/>
              <a:gd name="connsiteX11" fmla="*/ 4865427 w 5254388"/>
              <a:gd name="connsiteY11" fmla="*/ 34119 h 1644555"/>
              <a:gd name="connsiteX12" fmla="*/ 4742597 w 5254388"/>
              <a:gd name="connsiteY12" fmla="*/ 81886 h 1644555"/>
              <a:gd name="connsiteX13" fmla="*/ 4258101 w 5254388"/>
              <a:gd name="connsiteY13" fmla="*/ 95534 h 1644555"/>
              <a:gd name="connsiteX14" fmla="*/ 3964674 w 5254388"/>
              <a:gd name="connsiteY14" fmla="*/ 375313 h 1644555"/>
              <a:gd name="connsiteX15" fmla="*/ 3978322 w 5254388"/>
              <a:gd name="connsiteY15" fmla="*/ 1105468 h 1644555"/>
              <a:gd name="connsiteX16" fmla="*/ 3991970 w 5254388"/>
              <a:gd name="connsiteY16" fmla="*/ 1187355 h 1644555"/>
              <a:gd name="connsiteX17" fmla="*/ 4305868 w 5254388"/>
              <a:gd name="connsiteY17" fmla="*/ 1460310 h 1644555"/>
              <a:gd name="connsiteX18" fmla="*/ 4476465 w 5254388"/>
              <a:gd name="connsiteY18" fmla="*/ 1637731 h 1644555"/>
              <a:gd name="connsiteX19" fmla="*/ 5179325 w 5254388"/>
              <a:gd name="connsiteY19" fmla="*/ 1637731 h 1644555"/>
              <a:gd name="connsiteX20" fmla="*/ 5254388 w 5254388"/>
              <a:gd name="connsiteY20" fmla="*/ 1535373 h 1644555"/>
              <a:gd name="connsiteX21" fmla="*/ 5233916 w 5254388"/>
              <a:gd name="connsiteY21" fmla="*/ 1078173 h 1644555"/>
              <a:gd name="connsiteX22" fmla="*/ 5233916 w 5254388"/>
              <a:gd name="connsiteY22" fmla="*/ 1596788 h 1644555"/>
              <a:gd name="connsiteX23" fmla="*/ 5186149 w 5254388"/>
              <a:gd name="connsiteY23" fmla="*/ 1644555 h 1644555"/>
              <a:gd name="connsiteX24" fmla="*/ 4462818 w 5254388"/>
              <a:gd name="connsiteY24" fmla="*/ 1644555 h 1644555"/>
              <a:gd name="connsiteX25" fmla="*/ 3985146 w 5254388"/>
              <a:gd name="connsiteY25" fmla="*/ 1160059 h 1644555"/>
              <a:gd name="connsiteX26" fmla="*/ 3964674 w 5254388"/>
              <a:gd name="connsiteY26" fmla="*/ 382137 h 1644555"/>
              <a:gd name="connsiteX27" fmla="*/ 3405116 w 5254388"/>
              <a:gd name="connsiteY27" fmla="*/ 375313 h 1644555"/>
              <a:gd name="connsiteX28" fmla="*/ 3179928 w 5254388"/>
              <a:gd name="connsiteY28" fmla="*/ 211540 h 1644555"/>
              <a:gd name="connsiteX29" fmla="*/ 2866030 w 5254388"/>
              <a:gd name="connsiteY29" fmla="*/ 225188 h 1644555"/>
              <a:gd name="connsiteX30" fmla="*/ 2190465 w 5254388"/>
              <a:gd name="connsiteY30" fmla="*/ 0 h 1644555"/>
              <a:gd name="connsiteX31" fmla="*/ 682388 w 5254388"/>
              <a:gd name="connsiteY31" fmla="*/ 6824 h 1644555"/>
              <a:gd name="connsiteX32" fmla="*/ 0 w 5254388"/>
              <a:gd name="connsiteY32" fmla="*/ 627797 h 1644555"/>
              <a:gd name="connsiteX33" fmla="*/ 607325 w 5254388"/>
              <a:gd name="connsiteY33" fmla="*/ 1323833 h 1644555"/>
              <a:gd name="connsiteX34" fmla="*/ 450376 w 5254388"/>
              <a:gd name="connsiteY34" fmla="*/ 1453486 h 1644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54388" h="1644555">
                <a:moveTo>
                  <a:pt x="450376" y="1453486"/>
                </a:moveTo>
                <a:lnTo>
                  <a:pt x="600501" y="1303361"/>
                </a:lnTo>
                <a:lnTo>
                  <a:pt x="27295" y="620973"/>
                </a:lnTo>
                <a:lnTo>
                  <a:pt x="634621" y="6824"/>
                </a:lnTo>
                <a:lnTo>
                  <a:pt x="2231409" y="13647"/>
                </a:lnTo>
                <a:lnTo>
                  <a:pt x="2825086" y="218364"/>
                </a:lnTo>
                <a:lnTo>
                  <a:pt x="3145809" y="211540"/>
                </a:lnTo>
                <a:lnTo>
                  <a:pt x="3411940" y="382137"/>
                </a:lnTo>
                <a:lnTo>
                  <a:pt x="3964674" y="368489"/>
                </a:lnTo>
                <a:lnTo>
                  <a:pt x="4264925" y="81886"/>
                </a:lnTo>
                <a:lnTo>
                  <a:pt x="4749421" y="88710"/>
                </a:lnTo>
                <a:lnTo>
                  <a:pt x="4865427" y="34119"/>
                </a:lnTo>
                <a:lnTo>
                  <a:pt x="4742597" y="81886"/>
                </a:lnTo>
                <a:lnTo>
                  <a:pt x="4258101" y="95534"/>
                </a:lnTo>
                <a:lnTo>
                  <a:pt x="3964674" y="375313"/>
                </a:lnTo>
                <a:lnTo>
                  <a:pt x="3978322" y="1105468"/>
                </a:lnTo>
                <a:lnTo>
                  <a:pt x="3991970" y="1187355"/>
                </a:lnTo>
                <a:lnTo>
                  <a:pt x="4305868" y="1460310"/>
                </a:lnTo>
                <a:lnTo>
                  <a:pt x="4476465" y="1637731"/>
                </a:lnTo>
                <a:lnTo>
                  <a:pt x="5179325" y="1637731"/>
                </a:lnTo>
                <a:lnTo>
                  <a:pt x="5254388" y="1535373"/>
                </a:lnTo>
                <a:lnTo>
                  <a:pt x="5233916" y="1078173"/>
                </a:lnTo>
                <a:lnTo>
                  <a:pt x="5233916" y="1596788"/>
                </a:lnTo>
                <a:lnTo>
                  <a:pt x="5186149" y="1644555"/>
                </a:lnTo>
                <a:lnTo>
                  <a:pt x="4462818" y="1644555"/>
                </a:lnTo>
                <a:lnTo>
                  <a:pt x="3985146" y="1160059"/>
                </a:lnTo>
                <a:lnTo>
                  <a:pt x="3964674" y="382137"/>
                </a:lnTo>
                <a:lnTo>
                  <a:pt x="3405116" y="375313"/>
                </a:lnTo>
                <a:lnTo>
                  <a:pt x="3179928" y="211540"/>
                </a:lnTo>
                <a:lnTo>
                  <a:pt x="2866030" y="225188"/>
                </a:lnTo>
                <a:lnTo>
                  <a:pt x="2190465" y="0"/>
                </a:lnTo>
                <a:lnTo>
                  <a:pt x="682388" y="6824"/>
                </a:lnTo>
                <a:lnTo>
                  <a:pt x="0" y="627797"/>
                </a:lnTo>
                <a:lnTo>
                  <a:pt x="607325" y="1323833"/>
                </a:lnTo>
                <a:lnTo>
                  <a:pt x="450376" y="1453486"/>
                </a:lnTo>
                <a:close/>
              </a:path>
            </a:pathLst>
          </a:cu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ectangle 11"/>
          <p:cNvSpPr/>
          <p:nvPr/>
        </p:nvSpPr>
        <p:spPr>
          <a:xfrm>
            <a:off x="304800" y="5320605"/>
            <a:ext cx="388620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12700" defTabSz="627063"/>
            <a:r>
              <a:rPr lang="en-US" sz="2100" b="1" dirty="0" smtClean="0">
                <a:solidFill>
                  <a:srgbClr val="7030A0"/>
                </a:solidFill>
              </a:rPr>
              <a:t>STAGE-1 (</a:t>
            </a:r>
            <a:r>
              <a:rPr lang="en-US" sz="2100" b="1" dirty="0" smtClean="0">
                <a:solidFill>
                  <a:srgbClr val="7030A0"/>
                </a:solidFill>
              </a:rPr>
              <a:t>Phase-II)</a:t>
            </a:r>
            <a:endParaRPr lang="en-US" sz="2100" b="1" dirty="0" smtClean="0">
              <a:solidFill>
                <a:srgbClr val="7030A0"/>
              </a:solidFill>
            </a:endParaRPr>
          </a:p>
          <a:p>
            <a:pPr marL="4763" lvl="1" indent="-4763">
              <a:buFont typeface="Wingdings" pitchFamily="2" charset="2"/>
              <a:buChar char="§"/>
              <a:tabLst>
                <a:tab pos="177800" algn="l"/>
              </a:tabLst>
            </a:pPr>
            <a:r>
              <a:rPr lang="en-US" sz="2100" dirty="0" smtClean="0">
                <a:solidFill>
                  <a:srgbClr val="7030A0"/>
                </a:solidFill>
              </a:rPr>
              <a:t>From 9</a:t>
            </a:r>
            <a:r>
              <a:rPr lang="en-US" sz="2100" baseline="30000" dirty="0" smtClean="0">
                <a:solidFill>
                  <a:srgbClr val="7030A0"/>
                </a:solidFill>
              </a:rPr>
              <a:t>th</a:t>
            </a:r>
            <a:r>
              <a:rPr lang="en-US" sz="2100" dirty="0" smtClean="0">
                <a:solidFill>
                  <a:srgbClr val="7030A0"/>
                </a:solidFill>
              </a:rPr>
              <a:t> Sept 2020 onwards.</a:t>
            </a:r>
          </a:p>
          <a:p>
            <a:pPr marL="4763" lvl="1" indent="-4763">
              <a:buFont typeface="Wingdings" pitchFamily="2" charset="2"/>
              <a:buChar char="§"/>
            </a:pPr>
            <a:r>
              <a:rPr lang="en-US" sz="2100" dirty="0" smtClean="0">
                <a:solidFill>
                  <a:srgbClr val="7030A0"/>
                </a:solidFill>
              </a:rPr>
              <a:t>Line 3, 4 &amp; 7</a:t>
            </a:r>
            <a:endParaRPr lang="en-US" sz="2100" dirty="0" smtClean="0">
              <a:solidFill>
                <a:srgbClr val="7030A0"/>
              </a:solidFill>
            </a:endParaRPr>
          </a:p>
        </p:txBody>
      </p:sp>
      <p:sp>
        <p:nvSpPr>
          <p:cNvPr id="14" name="Freeform 2"/>
          <p:cNvSpPr>
            <a:spLocks/>
          </p:cNvSpPr>
          <p:nvPr/>
        </p:nvSpPr>
        <p:spPr bwMode="auto">
          <a:xfrm>
            <a:off x="2971800" y="1905000"/>
            <a:ext cx="2089150" cy="3352800"/>
          </a:xfrm>
          <a:custGeom>
            <a:avLst/>
            <a:gdLst/>
            <a:ahLst/>
            <a:cxnLst>
              <a:cxn ang="0">
                <a:pos x="1690" y="0"/>
              </a:cxn>
              <a:cxn ang="0">
                <a:pos x="2300" y="550"/>
              </a:cxn>
              <a:cxn ang="0">
                <a:pos x="2330" y="1660"/>
              </a:cxn>
              <a:cxn ang="0">
                <a:pos x="2010" y="2120"/>
              </a:cxn>
              <a:cxn ang="0">
                <a:pos x="2010" y="2690"/>
              </a:cxn>
              <a:cxn ang="0">
                <a:pos x="1360" y="3550"/>
              </a:cxn>
              <a:cxn ang="0">
                <a:pos x="1330" y="3620"/>
              </a:cxn>
              <a:cxn ang="0">
                <a:pos x="290" y="3600"/>
              </a:cxn>
              <a:cxn ang="0">
                <a:pos x="0" y="3800"/>
              </a:cxn>
              <a:cxn ang="0">
                <a:pos x="280" y="3610"/>
              </a:cxn>
              <a:cxn ang="0">
                <a:pos x="1280" y="3630"/>
              </a:cxn>
              <a:cxn ang="0">
                <a:pos x="2000" y="2710"/>
              </a:cxn>
              <a:cxn ang="0">
                <a:pos x="2020" y="2130"/>
              </a:cxn>
              <a:cxn ang="0">
                <a:pos x="2320" y="1690"/>
              </a:cxn>
              <a:cxn ang="0">
                <a:pos x="2300" y="590"/>
              </a:cxn>
              <a:cxn ang="0">
                <a:pos x="1690" y="0"/>
              </a:cxn>
            </a:cxnLst>
            <a:rect l="0" t="0" r="r" b="b"/>
            <a:pathLst>
              <a:path w="2330" h="3800">
                <a:moveTo>
                  <a:pt x="1690" y="0"/>
                </a:moveTo>
                <a:lnTo>
                  <a:pt x="2300" y="550"/>
                </a:lnTo>
                <a:lnTo>
                  <a:pt x="2330" y="1660"/>
                </a:lnTo>
                <a:lnTo>
                  <a:pt x="2010" y="2120"/>
                </a:lnTo>
                <a:lnTo>
                  <a:pt x="2010" y="2690"/>
                </a:lnTo>
                <a:lnTo>
                  <a:pt x="1360" y="3550"/>
                </a:lnTo>
                <a:lnTo>
                  <a:pt x="1330" y="3620"/>
                </a:lnTo>
                <a:lnTo>
                  <a:pt x="290" y="3600"/>
                </a:lnTo>
                <a:lnTo>
                  <a:pt x="0" y="3800"/>
                </a:lnTo>
                <a:lnTo>
                  <a:pt x="280" y="3610"/>
                </a:lnTo>
                <a:lnTo>
                  <a:pt x="1280" y="3630"/>
                </a:lnTo>
                <a:lnTo>
                  <a:pt x="2000" y="2710"/>
                </a:lnTo>
                <a:lnTo>
                  <a:pt x="2020" y="2130"/>
                </a:lnTo>
                <a:lnTo>
                  <a:pt x="2320" y="1690"/>
                </a:lnTo>
                <a:lnTo>
                  <a:pt x="2300" y="590"/>
                </a:lnTo>
                <a:lnTo>
                  <a:pt x="1690" y="0"/>
                </a:lnTo>
                <a:close/>
              </a:path>
            </a:pathLst>
          </a:custGeom>
          <a:solidFill>
            <a:srgbClr val="FFFF00"/>
          </a:solidFill>
          <a:ln w="57150">
            <a:solidFill>
              <a:srgbClr val="FFFF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5" name="Freeform 3"/>
          <p:cNvSpPr>
            <a:spLocks/>
          </p:cNvSpPr>
          <p:nvPr/>
        </p:nvSpPr>
        <p:spPr bwMode="auto">
          <a:xfrm>
            <a:off x="3352800" y="4724400"/>
            <a:ext cx="304800" cy="762000"/>
          </a:xfrm>
          <a:custGeom>
            <a:avLst/>
            <a:gdLst/>
            <a:ahLst/>
            <a:cxnLst>
              <a:cxn ang="0">
                <a:pos x="330" y="840"/>
              </a:cxn>
              <a:cxn ang="0">
                <a:pos x="350" y="310"/>
              </a:cxn>
              <a:cxn ang="0">
                <a:pos x="260" y="190"/>
              </a:cxn>
              <a:cxn ang="0">
                <a:pos x="20" y="140"/>
              </a:cxn>
              <a:cxn ang="0">
                <a:pos x="0" y="50"/>
              </a:cxn>
              <a:cxn ang="0">
                <a:pos x="180" y="0"/>
              </a:cxn>
              <a:cxn ang="0">
                <a:pos x="260" y="60"/>
              </a:cxn>
              <a:cxn ang="0">
                <a:pos x="260" y="180"/>
              </a:cxn>
              <a:cxn ang="0">
                <a:pos x="360" y="310"/>
              </a:cxn>
              <a:cxn ang="0">
                <a:pos x="330" y="840"/>
              </a:cxn>
            </a:cxnLst>
            <a:rect l="0" t="0" r="r" b="b"/>
            <a:pathLst>
              <a:path w="360" h="840">
                <a:moveTo>
                  <a:pt x="330" y="840"/>
                </a:moveTo>
                <a:lnTo>
                  <a:pt x="350" y="310"/>
                </a:lnTo>
                <a:lnTo>
                  <a:pt x="260" y="190"/>
                </a:lnTo>
                <a:lnTo>
                  <a:pt x="20" y="140"/>
                </a:lnTo>
                <a:lnTo>
                  <a:pt x="0" y="50"/>
                </a:lnTo>
                <a:lnTo>
                  <a:pt x="180" y="0"/>
                </a:lnTo>
                <a:lnTo>
                  <a:pt x="260" y="60"/>
                </a:lnTo>
                <a:lnTo>
                  <a:pt x="260" y="180"/>
                </a:lnTo>
                <a:lnTo>
                  <a:pt x="360" y="310"/>
                </a:lnTo>
                <a:lnTo>
                  <a:pt x="330" y="840"/>
                </a:lnTo>
                <a:close/>
              </a:path>
            </a:pathLst>
          </a:custGeom>
          <a:solidFill>
            <a:srgbClr val="4BACC6"/>
          </a:solidFill>
          <a:ln w="57150">
            <a:solidFill>
              <a:srgbClr val="7030A0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ckground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2800" b="1" dirty="0" smtClean="0">
                <a:solidFill>
                  <a:srgbClr val="FF0000"/>
                </a:solidFill>
              </a:rPr>
              <a:t>Graded </a:t>
            </a:r>
            <a:r>
              <a:rPr lang="en-US" sz="2800" b="1" dirty="0" smtClean="0">
                <a:solidFill>
                  <a:srgbClr val="FF0000"/>
                </a:solidFill>
              </a:rPr>
              <a:t>Resumption of Delhi Metro Services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838200"/>
            <a:ext cx="861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/>
            <a:endParaRPr lang="en-US" sz="2100" dirty="0" smtClean="0"/>
          </a:p>
          <a:p>
            <a:pPr marL="342900" indent="-342900">
              <a:buFont typeface="Wingdings" pitchFamily="2" charset="2"/>
              <a:buChar char="Ø"/>
            </a:pPr>
            <a:endParaRPr lang="en-US" sz="2100" dirty="0" smtClean="0"/>
          </a:p>
          <a:p>
            <a:pPr marL="342900" indent="-342900">
              <a:buFont typeface="Wingdings" pitchFamily="2" charset="2"/>
              <a:buChar char="Ø"/>
            </a:pPr>
            <a:endParaRPr lang="en-US" dirty="0" smtClean="0"/>
          </a:p>
          <a:p>
            <a:pPr marL="344488" lvl="1" indent="-344488" algn="just">
              <a:buAutoNum type="arabicPeriod" startAt="2"/>
            </a:pPr>
            <a:endParaRPr lang="en-US" b="1" dirty="0" smtClean="0"/>
          </a:p>
          <a:p>
            <a:pPr marL="800100" lvl="1" indent="-342900" algn="just">
              <a:buAutoNum type="arabicPeriod" startAt="2"/>
            </a:pPr>
            <a:endParaRPr lang="en-US" dirty="0"/>
          </a:p>
        </p:txBody>
      </p:sp>
      <p:pic>
        <p:nvPicPr>
          <p:cNvPr id="5122" name="Picture 2" descr="C:\Users\dmrc\Desktop\DMRC-Map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838200"/>
            <a:ext cx="8382000" cy="5715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</p:pic>
      <p:sp>
        <p:nvSpPr>
          <p:cNvPr id="9" name="Freeform 8"/>
          <p:cNvSpPr/>
          <p:nvPr/>
        </p:nvSpPr>
        <p:spPr>
          <a:xfrm>
            <a:off x="2947916" y="1828800"/>
            <a:ext cx="4519684" cy="1030406"/>
          </a:xfrm>
          <a:custGeom>
            <a:avLst/>
            <a:gdLst>
              <a:gd name="connsiteX0" fmla="*/ 0 w 4619768"/>
              <a:gd name="connsiteY0" fmla="*/ 0 h 1030406"/>
              <a:gd name="connsiteX1" fmla="*/ 1030406 w 4619768"/>
              <a:gd name="connsiteY1" fmla="*/ 866633 h 1030406"/>
              <a:gd name="connsiteX2" fmla="*/ 1146412 w 4619768"/>
              <a:gd name="connsiteY2" fmla="*/ 934872 h 1030406"/>
              <a:gd name="connsiteX3" fmla="*/ 2074460 w 4619768"/>
              <a:gd name="connsiteY3" fmla="*/ 921224 h 1030406"/>
              <a:gd name="connsiteX4" fmla="*/ 3152633 w 4619768"/>
              <a:gd name="connsiteY4" fmla="*/ 928048 h 1030406"/>
              <a:gd name="connsiteX5" fmla="*/ 4312693 w 4619768"/>
              <a:gd name="connsiteY5" fmla="*/ 934872 h 1030406"/>
              <a:gd name="connsiteX6" fmla="*/ 4619768 w 4619768"/>
              <a:gd name="connsiteY6" fmla="*/ 1030406 h 1030406"/>
              <a:gd name="connsiteX7" fmla="*/ 4326341 w 4619768"/>
              <a:gd name="connsiteY7" fmla="*/ 934872 h 1030406"/>
              <a:gd name="connsiteX8" fmla="*/ 1146412 w 4619768"/>
              <a:gd name="connsiteY8" fmla="*/ 921224 h 1030406"/>
              <a:gd name="connsiteX9" fmla="*/ 0 w 4619768"/>
              <a:gd name="connsiteY9" fmla="*/ 0 h 103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619768" h="1030406">
                <a:moveTo>
                  <a:pt x="0" y="0"/>
                </a:moveTo>
                <a:lnTo>
                  <a:pt x="1030406" y="866633"/>
                </a:lnTo>
                <a:lnTo>
                  <a:pt x="1146412" y="934872"/>
                </a:lnTo>
                <a:lnTo>
                  <a:pt x="2074460" y="921224"/>
                </a:lnTo>
                <a:lnTo>
                  <a:pt x="3152633" y="928048"/>
                </a:lnTo>
                <a:lnTo>
                  <a:pt x="4312693" y="934872"/>
                </a:lnTo>
                <a:lnTo>
                  <a:pt x="4619768" y="1030406"/>
                </a:lnTo>
                <a:lnTo>
                  <a:pt x="4326341" y="934872"/>
                </a:lnTo>
                <a:lnTo>
                  <a:pt x="1146412" y="921224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Freeform 11"/>
          <p:cNvSpPr/>
          <p:nvPr/>
        </p:nvSpPr>
        <p:spPr>
          <a:xfrm>
            <a:off x="1632045" y="2819400"/>
            <a:ext cx="2558955" cy="382138"/>
          </a:xfrm>
          <a:custGeom>
            <a:avLst/>
            <a:gdLst>
              <a:gd name="connsiteX0" fmla="*/ 0 w 2558955"/>
              <a:gd name="connsiteY0" fmla="*/ 6824 h 382138"/>
              <a:gd name="connsiteX1" fmla="*/ 2190466 w 2558955"/>
              <a:gd name="connsiteY1" fmla="*/ 13648 h 382138"/>
              <a:gd name="connsiteX2" fmla="*/ 2313295 w 2558955"/>
              <a:gd name="connsiteY2" fmla="*/ 61415 h 382138"/>
              <a:gd name="connsiteX3" fmla="*/ 2558955 w 2558955"/>
              <a:gd name="connsiteY3" fmla="*/ 0 h 382138"/>
              <a:gd name="connsiteX4" fmla="*/ 2299648 w 2558955"/>
              <a:gd name="connsiteY4" fmla="*/ 75063 h 382138"/>
              <a:gd name="connsiteX5" fmla="*/ 2313295 w 2558955"/>
              <a:gd name="connsiteY5" fmla="*/ 232012 h 382138"/>
              <a:gd name="connsiteX6" fmla="*/ 2456597 w 2558955"/>
              <a:gd name="connsiteY6" fmla="*/ 382138 h 382138"/>
              <a:gd name="connsiteX7" fmla="*/ 2538483 w 2558955"/>
              <a:gd name="connsiteY7" fmla="*/ 382138 h 382138"/>
              <a:gd name="connsiteX8" fmla="*/ 2442949 w 2558955"/>
              <a:gd name="connsiteY8" fmla="*/ 382138 h 382138"/>
              <a:gd name="connsiteX9" fmla="*/ 2306472 w 2558955"/>
              <a:gd name="connsiteY9" fmla="*/ 245660 h 382138"/>
              <a:gd name="connsiteX10" fmla="*/ 2299648 w 2558955"/>
              <a:gd name="connsiteY10" fmla="*/ 61415 h 382138"/>
              <a:gd name="connsiteX11" fmla="*/ 2183642 w 2558955"/>
              <a:gd name="connsiteY11" fmla="*/ 13648 h 382138"/>
              <a:gd name="connsiteX12" fmla="*/ 0 w 2558955"/>
              <a:gd name="connsiteY12" fmla="*/ 6824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58955" h="382138">
                <a:moveTo>
                  <a:pt x="0" y="6824"/>
                </a:moveTo>
                <a:lnTo>
                  <a:pt x="2190466" y="13648"/>
                </a:lnTo>
                <a:lnTo>
                  <a:pt x="2313295" y="61415"/>
                </a:lnTo>
                <a:lnTo>
                  <a:pt x="2558955" y="0"/>
                </a:lnTo>
                <a:lnTo>
                  <a:pt x="2299648" y="75063"/>
                </a:lnTo>
                <a:lnTo>
                  <a:pt x="2313295" y="232012"/>
                </a:lnTo>
                <a:lnTo>
                  <a:pt x="2456597" y="382138"/>
                </a:lnTo>
                <a:lnTo>
                  <a:pt x="2538483" y="382138"/>
                </a:lnTo>
                <a:lnTo>
                  <a:pt x="2442949" y="382138"/>
                </a:lnTo>
                <a:lnTo>
                  <a:pt x="2306472" y="245660"/>
                </a:lnTo>
                <a:lnTo>
                  <a:pt x="2299648" y="61415"/>
                </a:lnTo>
                <a:lnTo>
                  <a:pt x="2183642" y="13648"/>
                </a:lnTo>
                <a:lnTo>
                  <a:pt x="0" y="6824"/>
                </a:lnTo>
                <a:close/>
              </a:path>
            </a:pathLst>
          </a:custGeom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Freeform 13"/>
          <p:cNvSpPr/>
          <p:nvPr/>
        </p:nvSpPr>
        <p:spPr>
          <a:xfrm>
            <a:off x="4844955" y="2743200"/>
            <a:ext cx="921224" cy="2477069"/>
          </a:xfrm>
          <a:custGeom>
            <a:avLst/>
            <a:gdLst>
              <a:gd name="connsiteX0" fmla="*/ 191069 w 921224"/>
              <a:gd name="connsiteY0" fmla="*/ 0 h 2477069"/>
              <a:gd name="connsiteX1" fmla="*/ 552735 w 921224"/>
              <a:gd name="connsiteY1" fmla="*/ 204716 h 2477069"/>
              <a:gd name="connsiteX2" fmla="*/ 573206 w 921224"/>
              <a:gd name="connsiteY2" fmla="*/ 586854 h 2477069"/>
              <a:gd name="connsiteX3" fmla="*/ 423081 w 921224"/>
              <a:gd name="connsiteY3" fmla="*/ 805218 h 2477069"/>
              <a:gd name="connsiteX4" fmla="*/ 122830 w 921224"/>
              <a:gd name="connsiteY4" fmla="*/ 805218 h 2477069"/>
              <a:gd name="connsiteX5" fmla="*/ 0 w 921224"/>
              <a:gd name="connsiteY5" fmla="*/ 955343 h 2477069"/>
              <a:gd name="connsiteX6" fmla="*/ 204717 w 921224"/>
              <a:gd name="connsiteY6" fmla="*/ 1201003 h 2477069"/>
              <a:gd name="connsiteX7" fmla="*/ 238836 w 921224"/>
              <a:gd name="connsiteY7" fmla="*/ 1733266 h 2477069"/>
              <a:gd name="connsiteX8" fmla="*/ 620973 w 921224"/>
              <a:gd name="connsiteY8" fmla="*/ 2163170 h 2477069"/>
              <a:gd name="connsiteX9" fmla="*/ 887105 w 921224"/>
              <a:gd name="connsiteY9" fmla="*/ 2422477 h 2477069"/>
              <a:gd name="connsiteX10" fmla="*/ 921224 w 921224"/>
              <a:gd name="connsiteY10" fmla="*/ 2477069 h 2477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21224" h="2477069">
                <a:moveTo>
                  <a:pt x="191069" y="0"/>
                </a:moveTo>
                <a:lnTo>
                  <a:pt x="552735" y="204716"/>
                </a:lnTo>
                <a:lnTo>
                  <a:pt x="573206" y="586854"/>
                </a:lnTo>
                <a:lnTo>
                  <a:pt x="423081" y="805218"/>
                </a:lnTo>
                <a:lnTo>
                  <a:pt x="122830" y="805218"/>
                </a:lnTo>
                <a:lnTo>
                  <a:pt x="0" y="955343"/>
                </a:lnTo>
                <a:lnTo>
                  <a:pt x="204717" y="1201003"/>
                </a:lnTo>
                <a:lnTo>
                  <a:pt x="238836" y="1733266"/>
                </a:lnTo>
                <a:lnTo>
                  <a:pt x="620973" y="2163170"/>
                </a:lnTo>
                <a:lnTo>
                  <a:pt x="887105" y="2422477"/>
                </a:lnTo>
                <a:lnTo>
                  <a:pt x="921224" y="2477069"/>
                </a:lnTo>
              </a:path>
            </a:pathLst>
          </a:cu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>
              <a:ln w="57150">
                <a:solidFill>
                  <a:schemeClr val="tx1"/>
                </a:solidFill>
              </a:ln>
            </a:endParaRPr>
          </a:p>
        </p:txBody>
      </p:sp>
      <p:cxnSp>
        <p:nvCxnSpPr>
          <p:cNvPr id="17" name="Straight Connector 16"/>
          <p:cNvCxnSpPr>
            <a:stCxn id="14" idx="9"/>
          </p:cNvCxnSpPr>
          <p:nvPr/>
        </p:nvCxnSpPr>
        <p:spPr>
          <a:xfrm flipH="1">
            <a:off x="5715000" y="5165677"/>
            <a:ext cx="17060" cy="320723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04800" y="5320605"/>
            <a:ext cx="388620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12700" defTabSz="627063"/>
            <a:r>
              <a:rPr lang="en-US" sz="2100" b="1" dirty="0" smtClean="0">
                <a:solidFill>
                  <a:srgbClr val="7030A0"/>
                </a:solidFill>
              </a:rPr>
              <a:t>STAGE-1 (</a:t>
            </a:r>
            <a:r>
              <a:rPr lang="en-US" sz="2100" b="1" dirty="0" smtClean="0">
                <a:solidFill>
                  <a:srgbClr val="7030A0"/>
                </a:solidFill>
              </a:rPr>
              <a:t>Phase-III)</a:t>
            </a:r>
            <a:endParaRPr lang="en-US" sz="2100" b="1" dirty="0" smtClean="0">
              <a:solidFill>
                <a:srgbClr val="7030A0"/>
              </a:solidFill>
            </a:endParaRPr>
          </a:p>
          <a:p>
            <a:pPr marL="4763" lvl="1" indent="-4763">
              <a:buFont typeface="Wingdings" pitchFamily="2" charset="2"/>
              <a:buChar char="§"/>
              <a:tabLst>
                <a:tab pos="177800" algn="l"/>
              </a:tabLst>
            </a:pPr>
            <a:r>
              <a:rPr lang="en-US" sz="2100" dirty="0" smtClean="0">
                <a:solidFill>
                  <a:srgbClr val="7030A0"/>
                </a:solidFill>
              </a:rPr>
              <a:t>From 10</a:t>
            </a:r>
            <a:r>
              <a:rPr lang="en-US" sz="2100" baseline="30000" dirty="0" smtClean="0">
                <a:solidFill>
                  <a:srgbClr val="7030A0"/>
                </a:solidFill>
              </a:rPr>
              <a:t>th</a:t>
            </a:r>
            <a:r>
              <a:rPr lang="en-US" sz="2100" dirty="0" smtClean="0">
                <a:solidFill>
                  <a:srgbClr val="7030A0"/>
                </a:solidFill>
              </a:rPr>
              <a:t> Sept 2020 onwards.</a:t>
            </a:r>
          </a:p>
          <a:p>
            <a:pPr marL="4763" lvl="1" indent="-4763">
              <a:buFont typeface="Wingdings" pitchFamily="2" charset="2"/>
              <a:buChar char="§"/>
            </a:pPr>
            <a:r>
              <a:rPr lang="en-US" sz="2100" dirty="0" smtClean="0">
                <a:solidFill>
                  <a:srgbClr val="7030A0"/>
                </a:solidFill>
              </a:rPr>
              <a:t>Line 1, 5 &amp; 6</a:t>
            </a:r>
            <a:endParaRPr lang="en-US" sz="2100" dirty="0" smtClean="0">
              <a:solidFill>
                <a:srgbClr val="7030A0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3581400" y="2209801"/>
            <a:ext cx="2743200" cy="1905000"/>
          </a:xfrm>
          <a:custGeom>
            <a:avLst/>
            <a:gdLst>
              <a:gd name="connsiteX0" fmla="*/ 1692322 w 2982036"/>
              <a:gd name="connsiteY0" fmla="*/ 122830 h 2013045"/>
              <a:gd name="connsiteX1" fmla="*/ 1392071 w 2982036"/>
              <a:gd name="connsiteY1" fmla="*/ 143301 h 2013045"/>
              <a:gd name="connsiteX2" fmla="*/ 1317009 w 2982036"/>
              <a:gd name="connsiteY2" fmla="*/ 252484 h 2013045"/>
              <a:gd name="connsiteX3" fmla="*/ 170597 w 2982036"/>
              <a:gd name="connsiteY3" fmla="*/ 259307 h 2013045"/>
              <a:gd name="connsiteX4" fmla="*/ 170597 w 2982036"/>
              <a:gd name="connsiteY4" fmla="*/ 641445 h 2013045"/>
              <a:gd name="connsiteX5" fmla="*/ 0 w 2982036"/>
              <a:gd name="connsiteY5" fmla="*/ 921224 h 2013045"/>
              <a:gd name="connsiteX6" fmla="*/ 6824 w 2982036"/>
              <a:gd name="connsiteY6" fmla="*/ 1228298 h 2013045"/>
              <a:gd name="connsiteX7" fmla="*/ 736979 w 2982036"/>
              <a:gd name="connsiteY7" fmla="*/ 1999397 h 2013045"/>
              <a:gd name="connsiteX8" fmla="*/ 1808328 w 2982036"/>
              <a:gd name="connsiteY8" fmla="*/ 1985749 h 2013045"/>
              <a:gd name="connsiteX9" fmla="*/ 1951630 w 2982036"/>
              <a:gd name="connsiteY9" fmla="*/ 1856095 h 2013045"/>
              <a:gd name="connsiteX10" fmla="*/ 2047164 w 2982036"/>
              <a:gd name="connsiteY10" fmla="*/ 1733266 h 2013045"/>
              <a:gd name="connsiteX11" fmla="*/ 2361063 w 2982036"/>
              <a:gd name="connsiteY11" fmla="*/ 1726442 h 2013045"/>
              <a:gd name="connsiteX12" fmla="*/ 2647665 w 2982036"/>
              <a:gd name="connsiteY12" fmla="*/ 1733266 h 2013045"/>
              <a:gd name="connsiteX13" fmla="*/ 2804615 w 2982036"/>
              <a:gd name="connsiteY13" fmla="*/ 1699146 h 2013045"/>
              <a:gd name="connsiteX14" fmla="*/ 2920621 w 2982036"/>
              <a:gd name="connsiteY14" fmla="*/ 1528549 h 2013045"/>
              <a:gd name="connsiteX15" fmla="*/ 2982036 w 2982036"/>
              <a:gd name="connsiteY15" fmla="*/ 1344304 h 2013045"/>
              <a:gd name="connsiteX16" fmla="*/ 2975212 w 2982036"/>
              <a:gd name="connsiteY16" fmla="*/ 1146412 h 2013045"/>
              <a:gd name="connsiteX17" fmla="*/ 2715904 w 2982036"/>
              <a:gd name="connsiteY17" fmla="*/ 1132764 h 2013045"/>
              <a:gd name="connsiteX18" fmla="*/ 2674961 w 2982036"/>
              <a:gd name="connsiteY18" fmla="*/ 1139588 h 2013045"/>
              <a:gd name="connsiteX19" fmla="*/ 2668137 w 2982036"/>
              <a:gd name="connsiteY19" fmla="*/ 627797 h 2013045"/>
              <a:gd name="connsiteX20" fmla="*/ 2661313 w 2982036"/>
              <a:gd name="connsiteY20" fmla="*/ 286603 h 2013045"/>
              <a:gd name="connsiteX21" fmla="*/ 2859206 w 2982036"/>
              <a:gd name="connsiteY21" fmla="*/ 0 h 2013045"/>
              <a:gd name="connsiteX22" fmla="*/ 2681785 w 2982036"/>
              <a:gd name="connsiteY22" fmla="*/ 266131 h 2013045"/>
              <a:gd name="connsiteX23" fmla="*/ 2661313 w 2982036"/>
              <a:gd name="connsiteY23" fmla="*/ 1153236 h 2013045"/>
              <a:gd name="connsiteX24" fmla="*/ 2947916 w 2982036"/>
              <a:gd name="connsiteY24" fmla="*/ 1153236 h 2013045"/>
              <a:gd name="connsiteX25" fmla="*/ 2982036 w 2982036"/>
              <a:gd name="connsiteY25" fmla="*/ 1357952 h 2013045"/>
              <a:gd name="connsiteX26" fmla="*/ 2941092 w 2982036"/>
              <a:gd name="connsiteY26" fmla="*/ 1549021 h 2013045"/>
              <a:gd name="connsiteX27" fmla="*/ 2797791 w 2982036"/>
              <a:gd name="connsiteY27" fmla="*/ 1705970 h 2013045"/>
              <a:gd name="connsiteX28" fmla="*/ 2668137 w 2982036"/>
              <a:gd name="connsiteY28" fmla="*/ 1740090 h 2013045"/>
              <a:gd name="connsiteX29" fmla="*/ 2067636 w 2982036"/>
              <a:gd name="connsiteY29" fmla="*/ 1746913 h 2013045"/>
              <a:gd name="connsiteX30" fmla="*/ 1821976 w 2982036"/>
              <a:gd name="connsiteY30" fmla="*/ 1972101 h 2013045"/>
              <a:gd name="connsiteX31" fmla="*/ 743803 w 2982036"/>
              <a:gd name="connsiteY31" fmla="*/ 2013045 h 2013045"/>
              <a:gd name="connsiteX32" fmla="*/ 13648 w 2982036"/>
              <a:gd name="connsiteY32" fmla="*/ 1262418 h 2013045"/>
              <a:gd name="connsiteX33" fmla="*/ 0 w 2982036"/>
              <a:gd name="connsiteY33" fmla="*/ 921224 h 2013045"/>
              <a:gd name="connsiteX34" fmla="*/ 177421 w 2982036"/>
              <a:gd name="connsiteY34" fmla="*/ 634621 h 2013045"/>
              <a:gd name="connsiteX35" fmla="*/ 184245 w 2982036"/>
              <a:gd name="connsiteY35" fmla="*/ 259307 h 2013045"/>
              <a:gd name="connsiteX36" fmla="*/ 1289713 w 2982036"/>
              <a:gd name="connsiteY36" fmla="*/ 245660 h 2013045"/>
              <a:gd name="connsiteX37" fmla="*/ 1405719 w 2982036"/>
              <a:gd name="connsiteY37" fmla="*/ 150125 h 2013045"/>
              <a:gd name="connsiteX38" fmla="*/ 1692322 w 2982036"/>
              <a:gd name="connsiteY38" fmla="*/ 122830 h 2013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982036" h="2013045">
                <a:moveTo>
                  <a:pt x="1692322" y="122830"/>
                </a:moveTo>
                <a:lnTo>
                  <a:pt x="1392071" y="143301"/>
                </a:lnTo>
                <a:lnTo>
                  <a:pt x="1317009" y="252484"/>
                </a:lnTo>
                <a:lnTo>
                  <a:pt x="170597" y="259307"/>
                </a:lnTo>
                <a:lnTo>
                  <a:pt x="170597" y="641445"/>
                </a:lnTo>
                <a:lnTo>
                  <a:pt x="0" y="921224"/>
                </a:lnTo>
                <a:lnTo>
                  <a:pt x="6824" y="1228298"/>
                </a:lnTo>
                <a:lnTo>
                  <a:pt x="736979" y="1999397"/>
                </a:lnTo>
                <a:lnTo>
                  <a:pt x="1808328" y="1985749"/>
                </a:lnTo>
                <a:lnTo>
                  <a:pt x="1951630" y="1856095"/>
                </a:lnTo>
                <a:lnTo>
                  <a:pt x="2047164" y="1733266"/>
                </a:lnTo>
                <a:lnTo>
                  <a:pt x="2361063" y="1726442"/>
                </a:lnTo>
                <a:lnTo>
                  <a:pt x="2647665" y="1733266"/>
                </a:lnTo>
                <a:lnTo>
                  <a:pt x="2804615" y="1699146"/>
                </a:lnTo>
                <a:lnTo>
                  <a:pt x="2920621" y="1528549"/>
                </a:lnTo>
                <a:lnTo>
                  <a:pt x="2982036" y="1344304"/>
                </a:lnTo>
                <a:lnTo>
                  <a:pt x="2975212" y="1146412"/>
                </a:lnTo>
                <a:lnTo>
                  <a:pt x="2715904" y="1132764"/>
                </a:lnTo>
                <a:lnTo>
                  <a:pt x="2674961" y="1139588"/>
                </a:lnTo>
                <a:cubicBezTo>
                  <a:pt x="2672686" y="968991"/>
                  <a:pt x="2670412" y="798394"/>
                  <a:pt x="2668137" y="627797"/>
                </a:cubicBezTo>
                <a:lnTo>
                  <a:pt x="2661313" y="286603"/>
                </a:lnTo>
                <a:lnTo>
                  <a:pt x="2859206" y="0"/>
                </a:lnTo>
                <a:lnTo>
                  <a:pt x="2681785" y="266131"/>
                </a:lnTo>
                <a:lnTo>
                  <a:pt x="2661313" y="1153236"/>
                </a:lnTo>
                <a:lnTo>
                  <a:pt x="2947916" y="1153236"/>
                </a:lnTo>
                <a:lnTo>
                  <a:pt x="2982036" y="1357952"/>
                </a:lnTo>
                <a:lnTo>
                  <a:pt x="2941092" y="1549021"/>
                </a:lnTo>
                <a:lnTo>
                  <a:pt x="2797791" y="1705970"/>
                </a:lnTo>
                <a:lnTo>
                  <a:pt x="2668137" y="1740090"/>
                </a:lnTo>
                <a:lnTo>
                  <a:pt x="2067636" y="1746913"/>
                </a:lnTo>
                <a:lnTo>
                  <a:pt x="1821976" y="1972101"/>
                </a:lnTo>
                <a:lnTo>
                  <a:pt x="743803" y="2013045"/>
                </a:lnTo>
                <a:lnTo>
                  <a:pt x="13648" y="1262418"/>
                </a:lnTo>
                <a:lnTo>
                  <a:pt x="0" y="921224"/>
                </a:lnTo>
                <a:lnTo>
                  <a:pt x="177421" y="634621"/>
                </a:lnTo>
                <a:lnTo>
                  <a:pt x="184245" y="259307"/>
                </a:lnTo>
                <a:lnTo>
                  <a:pt x="1289713" y="245660"/>
                </a:lnTo>
                <a:lnTo>
                  <a:pt x="1405719" y="150125"/>
                </a:lnTo>
                <a:lnTo>
                  <a:pt x="1692322" y="122830"/>
                </a:lnTo>
                <a:close/>
              </a:path>
            </a:pathLst>
          </a:custGeo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n w="38100">
                <a:solidFill>
                  <a:schemeClr val="accent3">
                    <a:lumMod val="75000"/>
                  </a:schemeClr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2047164" y="3200400"/>
            <a:ext cx="4963236" cy="1524000"/>
          </a:xfrm>
          <a:custGeom>
            <a:avLst/>
            <a:gdLst>
              <a:gd name="connsiteX0" fmla="*/ 450376 w 5254388"/>
              <a:gd name="connsiteY0" fmla="*/ 1453486 h 1644555"/>
              <a:gd name="connsiteX1" fmla="*/ 600501 w 5254388"/>
              <a:gd name="connsiteY1" fmla="*/ 1303361 h 1644555"/>
              <a:gd name="connsiteX2" fmla="*/ 27295 w 5254388"/>
              <a:gd name="connsiteY2" fmla="*/ 620973 h 1644555"/>
              <a:gd name="connsiteX3" fmla="*/ 634621 w 5254388"/>
              <a:gd name="connsiteY3" fmla="*/ 6824 h 1644555"/>
              <a:gd name="connsiteX4" fmla="*/ 2231409 w 5254388"/>
              <a:gd name="connsiteY4" fmla="*/ 13647 h 1644555"/>
              <a:gd name="connsiteX5" fmla="*/ 2825086 w 5254388"/>
              <a:gd name="connsiteY5" fmla="*/ 218364 h 1644555"/>
              <a:gd name="connsiteX6" fmla="*/ 3145809 w 5254388"/>
              <a:gd name="connsiteY6" fmla="*/ 211540 h 1644555"/>
              <a:gd name="connsiteX7" fmla="*/ 3411940 w 5254388"/>
              <a:gd name="connsiteY7" fmla="*/ 382137 h 1644555"/>
              <a:gd name="connsiteX8" fmla="*/ 3964674 w 5254388"/>
              <a:gd name="connsiteY8" fmla="*/ 368489 h 1644555"/>
              <a:gd name="connsiteX9" fmla="*/ 4264925 w 5254388"/>
              <a:gd name="connsiteY9" fmla="*/ 81886 h 1644555"/>
              <a:gd name="connsiteX10" fmla="*/ 4749421 w 5254388"/>
              <a:gd name="connsiteY10" fmla="*/ 88710 h 1644555"/>
              <a:gd name="connsiteX11" fmla="*/ 4865427 w 5254388"/>
              <a:gd name="connsiteY11" fmla="*/ 34119 h 1644555"/>
              <a:gd name="connsiteX12" fmla="*/ 4742597 w 5254388"/>
              <a:gd name="connsiteY12" fmla="*/ 81886 h 1644555"/>
              <a:gd name="connsiteX13" fmla="*/ 4258101 w 5254388"/>
              <a:gd name="connsiteY13" fmla="*/ 95534 h 1644555"/>
              <a:gd name="connsiteX14" fmla="*/ 3964674 w 5254388"/>
              <a:gd name="connsiteY14" fmla="*/ 375313 h 1644555"/>
              <a:gd name="connsiteX15" fmla="*/ 3978322 w 5254388"/>
              <a:gd name="connsiteY15" fmla="*/ 1105468 h 1644555"/>
              <a:gd name="connsiteX16" fmla="*/ 3991970 w 5254388"/>
              <a:gd name="connsiteY16" fmla="*/ 1187355 h 1644555"/>
              <a:gd name="connsiteX17" fmla="*/ 4305868 w 5254388"/>
              <a:gd name="connsiteY17" fmla="*/ 1460310 h 1644555"/>
              <a:gd name="connsiteX18" fmla="*/ 4476465 w 5254388"/>
              <a:gd name="connsiteY18" fmla="*/ 1637731 h 1644555"/>
              <a:gd name="connsiteX19" fmla="*/ 5179325 w 5254388"/>
              <a:gd name="connsiteY19" fmla="*/ 1637731 h 1644555"/>
              <a:gd name="connsiteX20" fmla="*/ 5254388 w 5254388"/>
              <a:gd name="connsiteY20" fmla="*/ 1535373 h 1644555"/>
              <a:gd name="connsiteX21" fmla="*/ 5233916 w 5254388"/>
              <a:gd name="connsiteY21" fmla="*/ 1078173 h 1644555"/>
              <a:gd name="connsiteX22" fmla="*/ 5233916 w 5254388"/>
              <a:gd name="connsiteY22" fmla="*/ 1596788 h 1644555"/>
              <a:gd name="connsiteX23" fmla="*/ 5186149 w 5254388"/>
              <a:gd name="connsiteY23" fmla="*/ 1644555 h 1644555"/>
              <a:gd name="connsiteX24" fmla="*/ 4462818 w 5254388"/>
              <a:gd name="connsiteY24" fmla="*/ 1644555 h 1644555"/>
              <a:gd name="connsiteX25" fmla="*/ 3985146 w 5254388"/>
              <a:gd name="connsiteY25" fmla="*/ 1160059 h 1644555"/>
              <a:gd name="connsiteX26" fmla="*/ 3964674 w 5254388"/>
              <a:gd name="connsiteY26" fmla="*/ 382137 h 1644555"/>
              <a:gd name="connsiteX27" fmla="*/ 3405116 w 5254388"/>
              <a:gd name="connsiteY27" fmla="*/ 375313 h 1644555"/>
              <a:gd name="connsiteX28" fmla="*/ 3179928 w 5254388"/>
              <a:gd name="connsiteY28" fmla="*/ 211540 h 1644555"/>
              <a:gd name="connsiteX29" fmla="*/ 2866030 w 5254388"/>
              <a:gd name="connsiteY29" fmla="*/ 225188 h 1644555"/>
              <a:gd name="connsiteX30" fmla="*/ 2190465 w 5254388"/>
              <a:gd name="connsiteY30" fmla="*/ 0 h 1644555"/>
              <a:gd name="connsiteX31" fmla="*/ 682388 w 5254388"/>
              <a:gd name="connsiteY31" fmla="*/ 6824 h 1644555"/>
              <a:gd name="connsiteX32" fmla="*/ 0 w 5254388"/>
              <a:gd name="connsiteY32" fmla="*/ 627797 h 1644555"/>
              <a:gd name="connsiteX33" fmla="*/ 607325 w 5254388"/>
              <a:gd name="connsiteY33" fmla="*/ 1323833 h 1644555"/>
              <a:gd name="connsiteX34" fmla="*/ 450376 w 5254388"/>
              <a:gd name="connsiteY34" fmla="*/ 1453486 h 1644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54388" h="1644555">
                <a:moveTo>
                  <a:pt x="450376" y="1453486"/>
                </a:moveTo>
                <a:lnTo>
                  <a:pt x="600501" y="1303361"/>
                </a:lnTo>
                <a:lnTo>
                  <a:pt x="27295" y="620973"/>
                </a:lnTo>
                <a:lnTo>
                  <a:pt x="634621" y="6824"/>
                </a:lnTo>
                <a:lnTo>
                  <a:pt x="2231409" y="13647"/>
                </a:lnTo>
                <a:lnTo>
                  <a:pt x="2825086" y="218364"/>
                </a:lnTo>
                <a:lnTo>
                  <a:pt x="3145809" y="211540"/>
                </a:lnTo>
                <a:lnTo>
                  <a:pt x="3411940" y="382137"/>
                </a:lnTo>
                <a:lnTo>
                  <a:pt x="3964674" y="368489"/>
                </a:lnTo>
                <a:lnTo>
                  <a:pt x="4264925" y="81886"/>
                </a:lnTo>
                <a:lnTo>
                  <a:pt x="4749421" y="88710"/>
                </a:lnTo>
                <a:lnTo>
                  <a:pt x="4865427" y="34119"/>
                </a:lnTo>
                <a:lnTo>
                  <a:pt x="4742597" y="81886"/>
                </a:lnTo>
                <a:lnTo>
                  <a:pt x="4258101" y="95534"/>
                </a:lnTo>
                <a:lnTo>
                  <a:pt x="3964674" y="375313"/>
                </a:lnTo>
                <a:lnTo>
                  <a:pt x="3978322" y="1105468"/>
                </a:lnTo>
                <a:lnTo>
                  <a:pt x="3991970" y="1187355"/>
                </a:lnTo>
                <a:lnTo>
                  <a:pt x="4305868" y="1460310"/>
                </a:lnTo>
                <a:lnTo>
                  <a:pt x="4476465" y="1637731"/>
                </a:lnTo>
                <a:lnTo>
                  <a:pt x="5179325" y="1637731"/>
                </a:lnTo>
                <a:lnTo>
                  <a:pt x="5254388" y="1535373"/>
                </a:lnTo>
                <a:lnTo>
                  <a:pt x="5233916" y="1078173"/>
                </a:lnTo>
                <a:lnTo>
                  <a:pt x="5233916" y="1596788"/>
                </a:lnTo>
                <a:lnTo>
                  <a:pt x="5186149" y="1644555"/>
                </a:lnTo>
                <a:lnTo>
                  <a:pt x="4462818" y="1644555"/>
                </a:lnTo>
                <a:lnTo>
                  <a:pt x="3985146" y="1160059"/>
                </a:lnTo>
                <a:lnTo>
                  <a:pt x="3964674" y="382137"/>
                </a:lnTo>
                <a:lnTo>
                  <a:pt x="3405116" y="375313"/>
                </a:lnTo>
                <a:lnTo>
                  <a:pt x="3179928" y="211540"/>
                </a:lnTo>
                <a:lnTo>
                  <a:pt x="2866030" y="225188"/>
                </a:lnTo>
                <a:lnTo>
                  <a:pt x="2190465" y="0"/>
                </a:lnTo>
                <a:lnTo>
                  <a:pt x="682388" y="6824"/>
                </a:lnTo>
                <a:lnTo>
                  <a:pt x="0" y="627797"/>
                </a:lnTo>
                <a:lnTo>
                  <a:pt x="607325" y="1323833"/>
                </a:lnTo>
                <a:lnTo>
                  <a:pt x="450376" y="1453486"/>
                </a:lnTo>
                <a:close/>
              </a:path>
            </a:pathLst>
          </a:cu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Freeform 2"/>
          <p:cNvSpPr>
            <a:spLocks/>
          </p:cNvSpPr>
          <p:nvPr/>
        </p:nvSpPr>
        <p:spPr bwMode="auto">
          <a:xfrm>
            <a:off x="2971800" y="1905000"/>
            <a:ext cx="2089150" cy="3352800"/>
          </a:xfrm>
          <a:custGeom>
            <a:avLst/>
            <a:gdLst/>
            <a:ahLst/>
            <a:cxnLst>
              <a:cxn ang="0">
                <a:pos x="1690" y="0"/>
              </a:cxn>
              <a:cxn ang="0">
                <a:pos x="2300" y="550"/>
              </a:cxn>
              <a:cxn ang="0">
                <a:pos x="2330" y="1660"/>
              </a:cxn>
              <a:cxn ang="0">
                <a:pos x="2010" y="2120"/>
              </a:cxn>
              <a:cxn ang="0">
                <a:pos x="2010" y="2690"/>
              </a:cxn>
              <a:cxn ang="0">
                <a:pos x="1360" y="3550"/>
              </a:cxn>
              <a:cxn ang="0">
                <a:pos x="1330" y="3620"/>
              </a:cxn>
              <a:cxn ang="0">
                <a:pos x="290" y="3600"/>
              </a:cxn>
              <a:cxn ang="0">
                <a:pos x="0" y="3800"/>
              </a:cxn>
              <a:cxn ang="0">
                <a:pos x="280" y="3610"/>
              </a:cxn>
              <a:cxn ang="0">
                <a:pos x="1280" y="3630"/>
              </a:cxn>
              <a:cxn ang="0">
                <a:pos x="2000" y="2710"/>
              </a:cxn>
              <a:cxn ang="0">
                <a:pos x="2020" y="2130"/>
              </a:cxn>
              <a:cxn ang="0">
                <a:pos x="2320" y="1690"/>
              </a:cxn>
              <a:cxn ang="0">
                <a:pos x="2300" y="590"/>
              </a:cxn>
              <a:cxn ang="0">
                <a:pos x="1690" y="0"/>
              </a:cxn>
            </a:cxnLst>
            <a:rect l="0" t="0" r="r" b="b"/>
            <a:pathLst>
              <a:path w="2330" h="3800">
                <a:moveTo>
                  <a:pt x="1690" y="0"/>
                </a:moveTo>
                <a:lnTo>
                  <a:pt x="2300" y="550"/>
                </a:lnTo>
                <a:lnTo>
                  <a:pt x="2330" y="1660"/>
                </a:lnTo>
                <a:lnTo>
                  <a:pt x="2010" y="2120"/>
                </a:lnTo>
                <a:lnTo>
                  <a:pt x="2010" y="2690"/>
                </a:lnTo>
                <a:lnTo>
                  <a:pt x="1360" y="3550"/>
                </a:lnTo>
                <a:lnTo>
                  <a:pt x="1330" y="3620"/>
                </a:lnTo>
                <a:lnTo>
                  <a:pt x="290" y="3600"/>
                </a:lnTo>
                <a:lnTo>
                  <a:pt x="0" y="3800"/>
                </a:lnTo>
                <a:lnTo>
                  <a:pt x="280" y="3610"/>
                </a:lnTo>
                <a:lnTo>
                  <a:pt x="1280" y="3630"/>
                </a:lnTo>
                <a:lnTo>
                  <a:pt x="2000" y="2710"/>
                </a:lnTo>
                <a:lnTo>
                  <a:pt x="2020" y="2130"/>
                </a:lnTo>
                <a:lnTo>
                  <a:pt x="2320" y="1690"/>
                </a:lnTo>
                <a:lnTo>
                  <a:pt x="2300" y="590"/>
                </a:lnTo>
                <a:lnTo>
                  <a:pt x="1690" y="0"/>
                </a:lnTo>
                <a:close/>
              </a:path>
            </a:pathLst>
          </a:custGeom>
          <a:solidFill>
            <a:srgbClr val="FFFF00"/>
          </a:solidFill>
          <a:ln w="57150">
            <a:solidFill>
              <a:srgbClr val="FFFF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2" name="Freeform 3"/>
          <p:cNvSpPr>
            <a:spLocks/>
          </p:cNvSpPr>
          <p:nvPr/>
        </p:nvSpPr>
        <p:spPr bwMode="auto">
          <a:xfrm>
            <a:off x="3352800" y="4724400"/>
            <a:ext cx="304800" cy="762000"/>
          </a:xfrm>
          <a:custGeom>
            <a:avLst/>
            <a:gdLst/>
            <a:ahLst/>
            <a:cxnLst>
              <a:cxn ang="0">
                <a:pos x="330" y="840"/>
              </a:cxn>
              <a:cxn ang="0">
                <a:pos x="350" y="310"/>
              </a:cxn>
              <a:cxn ang="0">
                <a:pos x="260" y="190"/>
              </a:cxn>
              <a:cxn ang="0">
                <a:pos x="20" y="140"/>
              </a:cxn>
              <a:cxn ang="0">
                <a:pos x="0" y="50"/>
              </a:cxn>
              <a:cxn ang="0">
                <a:pos x="180" y="0"/>
              </a:cxn>
              <a:cxn ang="0">
                <a:pos x="260" y="60"/>
              </a:cxn>
              <a:cxn ang="0">
                <a:pos x="260" y="180"/>
              </a:cxn>
              <a:cxn ang="0">
                <a:pos x="360" y="310"/>
              </a:cxn>
              <a:cxn ang="0">
                <a:pos x="330" y="840"/>
              </a:cxn>
            </a:cxnLst>
            <a:rect l="0" t="0" r="r" b="b"/>
            <a:pathLst>
              <a:path w="360" h="840">
                <a:moveTo>
                  <a:pt x="330" y="840"/>
                </a:moveTo>
                <a:lnTo>
                  <a:pt x="350" y="310"/>
                </a:lnTo>
                <a:lnTo>
                  <a:pt x="260" y="190"/>
                </a:lnTo>
                <a:lnTo>
                  <a:pt x="20" y="140"/>
                </a:lnTo>
                <a:lnTo>
                  <a:pt x="0" y="50"/>
                </a:lnTo>
                <a:lnTo>
                  <a:pt x="180" y="0"/>
                </a:lnTo>
                <a:lnTo>
                  <a:pt x="260" y="60"/>
                </a:lnTo>
                <a:lnTo>
                  <a:pt x="260" y="180"/>
                </a:lnTo>
                <a:lnTo>
                  <a:pt x="360" y="310"/>
                </a:lnTo>
                <a:lnTo>
                  <a:pt x="330" y="840"/>
                </a:lnTo>
                <a:close/>
              </a:path>
            </a:pathLst>
          </a:custGeom>
          <a:solidFill>
            <a:srgbClr val="4BACC6"/>
          </a:solidFill>
          <a:ln w="57150">
            <a:solidFill>
              <a:srgbClr val="7030A0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ckground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2800" b="1" dirty="0" smtClean="0">
                <a:solidFill>
                  <a:srgbClr val="FF0000"/>
                </a:solidFill>
              </a:rPr>
              <a:t>Graded </a:t>
            </a:r>
            <a:r>
              <a:rPr lang="en-US" sz="2800" b="1" dirty="0" smtClean="0">
                <a:solidFill>
                  <a:srgbClr val="FF0000"/>
                </a:solidFill>
              </a:rPr>
              <a:t>Resumption of Delhi Metro Services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838200"/>
            <a:ext cx="8610600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endParaRPr lang="en-US" sz="21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100" b="1" dirty="0" smtClean="0"/>
              <a:t>STAGE-2</a:t>
            </a:r>
          </a:p>
          <a:p>
            <a:pPr marL="800100" lvl="1" indent="-342900" algn="just">
              <a:buFont typeface="Wingdings" pitchFamily="2" charset="2"/>
              <a:buChar char="Ø"/>
            </a:pPr>
            <a:r>
              <a:rPr lang="en-US" sz="2100" dirty="0" smtClean="0"/>
              <a:t>From 11</a:t>
            </a:r>
            <a:r>
              <a:rPr lang="en-US" sz="2100" baseline="30000" dirty="0" smtClean="0"/>
              <a:t>th</a:t>
            </a:r>
            <a:r>
              <a:rPr lang="en-US" sz="2100" dirty="0" smtClean="0"/>
              <a:t> Sept 2020 onwards.</a:t>
            </a:r>
          </a:p>
          <a:p>
            <a:pPr marL="800100" lvl="1" indent="-342900" algn="just">
              <a:buFont typeface="Wingdings" pitchFamily="2" charset="2"/>
              <a:buChar char="Ø"/>
            </a:pPr>
            <a:r>
              <a:rPr lang="en-US" sz="2100" dirty="0" smtClean="0"/>
              <a:t>Revenue services would be from 0700 hrs to 1300 hrs in morning and 1600 hrs to 2200 hrs in evening. </a:t>
            </a:r>
          </a:p>
          <a:p>
            <a:pPr marL="800100" lvl="1" indent="-342900" algn="just">
              <a:buFont typeface="Wingdings" pitchFamily="2" charset="2"/>
              <a:buChar char="Ø"/>
            </a:pPr>
            <a:r>
              <a:rPr lang="en-US" sz="2100" dirty="0" smtClean="0"/>
              <a:t>In addition to Stage-1, Line -8 &amp; 9 would also be made operational.</a:t>
            </a:r>
          </a:p>
          <a:p>
            <a:pPr marL="800100" lvl="1" indent="-342900" algn="just">
              <a:buFont typeface="Wingdings" pitchFamily="2" charset="2"/>
              <a:buChar char="Ø"/>
            </a:pPr>
            <a:endParaRPr lang="en-US" sz="2100" dirty="0" smtClean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100" b="1" dirty="0" smtClean="0"/>
              <a:t>STAGE-3</a:t>
            </a:r>
          </a:p>
          <a:p>
            <a:pPr marL="800100" lvl="1" indent="-342900" algn="just">
              <a:buFont typeface="Wingdings" pitchFamily="2" charset="2"/>
              <a:buChar char="Ø"/>
            </a:pPr>
            <a:r>
              <a:rPr lang="en-US" sz="2100" dirty="0" smtClean="0"/>
              <a:t>From 12</a:t>
            </a:r>
            <a:r>
              <a:rPr lang="en-US" sz="2100" baseline="30000" dirty="0" smtClean="0"/>
              <a:t>th</a:t>
            </a:r>
            <a:r>
              <a:rPr lang="en-US" sz="2100" dirty="0" smtClean="0"/>
              <a:t> Sept 2020 onwards.</a:t>
            </a:r>
          </a:p>
          <a:p>
            <a:pPr marL="800100" lvl="1" indent="-342900" algn="just">
              <a:buFont typeface="Wingdings" pitchFamily="2" charset="2"/>
              <a:buChar char="Ø"/>
            </a:pPr>
            <a:r>
              <a:rPr lang="en-US" sz="2100" dirty="0" smtClean="0"/>
              <a:t>Revenue services would be from 0600 hrs to 2300 i.e. regular revenue hours. </a:t>
            </a:r>
          </a:p>
          <a:p>
            <a:pPr marL="800100" lvl="1" indent="-342900" algn="just">
              <a:buFont typeface="Wingdings" pitchFamily="2" charset="2"/>
              <a:buChar char="Ø"/>
            </a:pPr>
            <a:r>
              <a:rPr lang="en-US" sz="2100" dirty="0" smtClean="0"/>
              <a:t>In addition </a:t>
            </a:r>
            <a:r>
              <a:rPr lang="en-US" sz="2100" smtClean="0"/>
              <a:t>to Stage-1 &amp; 2, </a:t>
            </a:r>
            <a:r>
              <a:rPr lang="en-US" sz="2100" dirty="0" smtClean="0"/>
              <a:t>Airport Express Line would also be made operational.</a:t>
            </a:r>
          </a:p>
          <a:p>
            <a:pPr marL="344488" lvl="1" indent="-344488" algn="just">
              <a:buAutoNum type="arabicPeriod" startAt="2"/>
            </a:pPr>
            <a:endParaRPr lang="en-US" b="1" dirty="0" smtClean="0"/>
          </a:p>
          <a:p>
            <a:pPr marL="800100" lvl="1" indent="-342900" algn="just">
              <a:buAutoNum type="arabicPeriod" startAt="2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ckground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2800" b="1" dirty="0" smtClean="0">
                <a:solidFill>
                  <a:srgbClr val="FF0000"/>
                </a:solidFill>
              </a:rPr>
              <a:t>Graded </a:t>
            </a:r>
            <a:r>
              <a:rPr lang="en-US" sz="2800" b="1" dirty="0" smtClean="0">
                <a:solidFill>
                  <a:srgbClr val="FF0000"/>
                </a:solidFill>
              </a:rPr>
              <a:t>Resumption of Delhi Metro Services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838200"/>
            <a:ext cx="861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/>
            <a:endParaRPr lang="en-US" sz="2100" dirty="0" smtClean="0"/>
          </a:p>
          <a:p>
            <a:pPr marL="342900" indent="-342900">
              <a:buFont typeface="Wingdings" pitchFamily="2" charset="2"/>
              <a:buChar char="Ø"/>
            </a:pPr>
            <a:endParaRPr lang="en-US" sz="2100" dirty="0" smtClean="0"/>
          </a:p>
          <a:p>
            <a:pPr marL="342900" indent="-342900">
              <a:buFont typeface="Wingdings" pitchFamily="2" charset="2"/>
              <a:buChar char="Ø"/>
            </a:pPr>
            <a:endParaRPr lang="en-US" dirty="0" smtClean="0"/>
          </a:p>
          <a:p>
            <a:pPr marL="344488" lvl="1" indent="-344488" algn="just">
              <a:buAutoNum type="arabicPeriod" startAt="2"/>
            </a:pPr>
            <a:endParaRPr lang="en-US" b="1" dirty="0" smtClean="0"/>
          </a:p>
          <a:p>
            <a:pPr marL="800100" lvl="1" indent="-342900" algn="just">
              <a:buAutoNum type="arabicPeriod" startAt="2"/>
            </a:pPr>
            <a:endParaRPr lang="en-US" dirty="0"/>
          </a:p>
        </p:txBody>
      </p:sp>
      <p:pic>
        <p:nvPicPr>
          <p:cNvPr id="5122" name="Picture 2" descr="C:\Users\dmrc\Desktop\DMRC-Map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838200"/>
            <a:ext cx="8382000" cy="5715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</p:pic>
      <p:sp>
        <p:nvSpPr>
          <p:cNvPr id="10" name="Freeform 9"/>
          <p:cNvSpPr/>
          <p:nvPr/>
        </p:nvSpPr>
        <p:spPr>
          <a:xfrm>
            <a:off x="2667000" y="3200400"/>
            <a:ext cx="3583675" cy="1524000"/>
          </a:xfrm>
          <a:custGeom>
            <a:avLst/>
            <a:gdLst>
              <a:gd name="connsiteX0" fmla="*/ 0 w 3746311"/>
              <a:gd name="connsiteY0" fmla="*/ 0 h 1569493"/>
              <a:gd name="connsiteX1" fmla="*/ 1317009 w 3746311"/>
              <a:gd name="connsiteY1" fmla="*/ 1282890 h 1569493"/>
              <a:gd name="connsiteX2" fmla="*/ 2497540 w 3746311"/>
              <a:gd name="connsiteY2" fmla="*/ 1296538 h 1569493"/>
              <a:gd name="connsiteX3" fmla="*/ 2893326 w 3746311"/>
              <a:gd name="connsiteY3" fmla="*/ 1289714 h 1569493"/>
              <a:gd name="connsiteX4" fmla="*/ 2995684 w 3746311"/>
              <a:gd name="connsiteY4" fmla="*/ 1289714 h 1569493"/>
              <a:gd name="connsiteX5" fmla="*/ 3145809 w 3746311"/>
              <a:gd name="connsiteY5" fmla="*/ 1426191 h 1569493"/>
              <a:gd name="connsiteX6" fmla="*/ 3254991 w 3746311"/>
              <a:gd name="connsiteY6" fmla="*/ 1528550 h 1569493"/>
              <a:gd name="connsiteX7" fmla="*/ 3377821 w 3746311"/>
              <a:gd name="connsiteY7" fmla="*/ 1562669 h 1569493"/>
              <a:gd name="connsiteX8" fmla="*/ 3746311 w 3746311"/>
              <a:gd name="connsiteY8" fmla="*/ 1555845 h 1569493"/>
              <a:gd name="connsiteX9" fmla="*/ 3302758 w 3746311"/>
              <a:gd name="connsiteY9" fmla="*/ 1569493 h 1569493"/>
              <a:gd name="connsiteX10" fmla="*/ 3186752 w 3746311"/>
              <a:gd name="connsiteY10" fmla="*/ 1467135 h 1569493"/>
              <a:gd name="connsiteX11" fmla="*/ 3002508 w 3746311"/>
              <a:gd name="connsiteY11" fmla="*/ 1303362 h 1569493"/>
              <a:gd name="connsiteX12" fmla="*/ 1310185 w 3746311"/>
              <a:gd name="connsiteY12" fmla="*/ 1289714 h 1569493"/>
              <a:gd name="connsiteX13" fmla="*/ 0 w 3746311"/>
              <a:gd name="connsiteY13" fmla="*/ 0 h 1569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746311" h="1569493">
                <a:moveTo>
                  <a:pt x="0" y="0"/>
                </a:moveTo>
                <a:lnTo>
                  <a:pt x="1317009" y="1282890"/>
                </a:lnTo>
                <a:lnTo>
                  <a:pt x="2497540" y="1296538"/>
                </a:lnTo>
                <a:lnTo>
                  <a:pt x="2893326" y="1289714"/>
                </a:lnTo>
                <a:lnTo>
                  <a:pt x="2995684" y="1289714"/>
                </a:lnTo>
                <a:lnTo>
                  <a:pt x="3145809" y="1426191"/>
                </a:lnTo>
                <a:lnTo>
                  <a:pt x="3254991" y="1528550"/>
                </a:lnTo>
                <a:lnTo>
                  <a:pt x="3377821" y="1562669"/>
                </a:lnTo>
                <a:lnTo>
                  <a:pt x="3746311" y="1555845"/>
                </a:lnTo>
                <a:lnTo>
                  <a:pt x="3302758" y="1569493"/>
                </a:lnTo>
                <a:lnTo>
                  <a:pt x="3186752" y="1467135"/>
                </a:lnTo>
                <a:lnTo>
                  <a:pt x="3002508" y="1303362"/>
                </a:lnTo>
                <a:lnTo>
                  <a:pt x="1310185" y="1289714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B313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n>
                <a:solidFill>
                  <a:srgbClr val="B3139C"/>
                </a:solidFill>
              </a:ln>
            </a:endParaRPr>
          </a:p>
        </p:txBody>
      </p:sp>
      <p:sp>
        <p:nvSpPr>
          <p:cNvPr id="11" name="Freeform 10"/>
          <p:cNvSpPr/>
          <p:nvPr/>
        </p:nvSpPr>
        <p:spPr>
          <a:xfrm rot="19702143">
            <a:off x="1600200" y="3630891"/>
            <a:ext cx="457200" cy="228600"/>
          </a:xfrm>
          <a:custGeom>
            <a:avLst/>
            <a:gdLst>
              <a:gd name="connsiteX0" fmla="*/ 0 w 204717"/>
              <a:gd name="connsiteY0" fmla="*/ 0 h 6824"/>
              <a:gd name="connsiteX1" fmla="*/ 204717 w 204717"/>
              <a:gd name="connsiteY1" fmla="*/ 6824 h 6824"/>
              <a:gd name="connsiteX2" fmla="*/ 0 w 204717"/>
              <a:gd name="connsiteY2" fmla="*/ 0 h 6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17" h="6824">
                <a:moveTo>
                  <a:pt x="0" y="0"/>
                </a:moveTo>
                <a:lnTo>
                  <a:pt x="204717" y="682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4800" y="5320605"/>
            <a:ext cx="388620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12700" defTabSz="627063"/>
            <a:r>
              <a:rPr lang="en-US" sz="2100" b="1" dirty="0" smtClean="0">
                <a:solidFill>
                  <a:srgbClr val="7030A0"/>
                </a:solidFill>
              </a:rPr>
              <a:t>STAGE-2 </a:t>
            </a:r>
            <a:endParaRPr lang="en-US" sz="2100" b="1" dirty="0" smtClean="0">
              <a:solidFill>
                <a:srgbClr val="7030A0"/>
              </a:solidFill>
            </a:endParaRPr>
          </a:p>
          <a:p>
            <a:pPr marL="4763" lvl="1" indent="-4763">
              <a:buFont typeface="Wingdings" pitchFamily="2" charset="2"/>
              <a:buChar char="§"/>
              <a:tabLst>
                <a:tab pos="177800" algn="l"/>
              </a:tabLst>
            </a:pPr>
            <a:r>
              <a:rPr lang="en-US" sz="2100" dirty="0" smtClean="0">
                <a:solidFill>
                  <a:srgbClr val="7030A0"/>
                </a:solidFill>
              </a:rPr>
              <a:t>From 11</a:t>
            </a:r>
            <a:r>
              <a:rPr lang="en-US" sz="2100" baseline="30000" dirty="0" smtClean="0">
                <a:solidFill>
                  <a:srgbClr val="7030A0"/>
                </a:solidFill>
              </a:rPr>
              <a:t>th</a:t>
            </a:r>
            <a:r>
              <a:rPr lang="en-US" sz="2100" dirty="0" smtClean="0">
                <a:solidFill>
                  <a:srgbClr val="7030A0"/>
                </a:solidFill>
              </a:rPr>
              <a:t> Sept 2020 onwards.</a:t>
            </a:r>
          </a:p>
          <a:p>
            <a:pPr marL="4763" lvl="1" indent="-4763">
              <a:buFont typeface="Wingdings" pitchFamily="2" charset="2"/>
              <a:buChar char="§"/>
            </a:pPr>
            <a:r>
              <a:rPr lang="en-US" sz="2100" dirty="0" smtClean="0">
                <a:solidFill>
                  <a:srgbClr val="7030A0"/>
                </a:solidFill>
              </a:rPr>
              <a:t>Line 8 &amp; 9</a:t>
            </a:r>
            <a:endParaRPr lang="en-US" sz="2100" dirty="0" smtClean="0">
              <a:solidFill>
                <a:srgbClr val="7030A0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2947916" y="1828800"/>
            <a:ext cx="4519684" cy="1030406"/>
          </a:xfrm>
          <a:custGeom>
            <a:avLst/>
            <a:gdLst>
              <a:gd name="connsiteX0" fmla="*/ 0 w 4619768"/>
              <a:gd name="connsiteY0" fmla="*/ 0 h 1030406"/>
              <a:gd name="connsiteX1" fmla="*/ 1030406 w 4619768"/>
              <a:gd name="connsiteY1" fmla="*/ 866633 h 1030406"/>
              <a:gd name="connsiteX2" fmla="*/ 1146412 w 4619768"/>
              <a:gd name="connsiteY2" fmla="*/ 934872 h 1030406"/>
              <a:gd name="connsiteX3" fmla="*/ 2074460 w 4619768"/>
              <a:gd name="connsiteY3" fmla="*/ 921224 h 1030406"/>
              <a:gd name="connsiteX4" fmla="*/ 3152633 w 4619768"/>
              <a:gd name="connsiteY4" fmla="*/ 928048 h 1030406"/>
              <a:gd name="connsiteX5" fmla="*/ 4312693 w 4619768"/>
              <a:gd name="connsiteY5" fmla="*/ 934872 h 1030406"/>
              <a:gd name="connsiteX6" fmla="*/ 4619768 w 4619768"/>
              <a:gd name="connsiteY6" fmla="*/ 1030406 h 1030406"/>
              <a:gd name="connsiteX7" fmla="*/ 4326341 w 4619768"/>
              <a:gd name="connsiteY7" fmla="*/ 934872 h 1030406"/>
              <a:gd name="connsiteX8" fmla="*/ 1146412 w 4619768"/>
              <a:gd name="connsiteY8" fmla="*/ 921224 h 1030406"/>
              <a:gd name="connsiteX9" fmla="*/ 0 w 4619768"/>
              <a:gd name="connsiteY9" fmla="*/ 0 h 103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619768" h="1030406">
                <a:moveTo>
                  <a:pt x="0" y="0"/>
                </a:moveTo>
                <a:lnTo>
                  <a:pt x="1030406" y="866633"/>
                </a:lnTo>
                <a:lnTo>
                  <a:pt x="1146412" y="934872"/>
                </a:lnTo>
                <a:lnTo>
                  <a:pt x="2074460" y="921224"/>
                </a:lnTo>
                <a:lnTo>
                  <a:pt x="3152633" y="928048"/>
                </a:lnTo>
                <a:lnTo>
                  <a:pt x="4312693" y="934872"/>
                </a:lnTo>
                <a:lnTo>
                  <a:pt x="4619768" y="1030406"/>
                </a:lnTo>
                <a:lnTo>
                  <a:pt x="4326341" y="934872"/>
                </a:lnTo>
                <a:lnTo>
                  <a:pt x="1146412" y="921224"/>
                </a:lnTo>
                <a:lnTo>
                  <a:pt x="0" y="0"/>
                </a:lnTo>
                <a:close/>
              </a:path>
            </a:pathLst>
          </a:custGeom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Freeform 14"/>
          <p:cNvSpPr/>
          <p:nvPr/>
        </p:nvSpPr>
        <p:spPr>
          <a:xfrm>
            <a:off x="1632045" y="2819400"/>
            <a:ext cx="2558955" cy="382138"/>
          </a:xfrm>
          <a:custGeom>
            <a:avLst/>
            <a:gdLst>
              <a:gd name="connsiteX0" fmla="*/ 0 w 2558955"/>
              <a:gd name="connsiteY0" fmla="*/ 6824 h 382138"/>
              <a:gd name="connsiteX1" fmla="*/ 2190466 w 2558955"/>
              <a:gd name="connsiteY1" fmla="*/ 13648 h 382138"/>
              <a:gd name="connsiteX2" fmla="*/ 2313295 w 2558955"/>
              <a:gd name="connsiteY2" fmla="*/ 61415 h 382138"/>
              <a:gd name="connsiteX3" fmla="*/ 2558955 w 2558955"/>
              <a:gd name="connsiteY3" fmla="*/ 0 h 382138"/>
              <a:gd name="connsiteX4" fmla="*/ 2299648 w 2558955"/>
              <a:gd name="connsiteY4" fmla="*/ 75063 h 382138"/>
              <a:gd name="connsiteX5" fmla="*/ 2313295 w 2558955"/>
              <a:gd name="connsiteY5" fmla="*/ 232012 h 382138"/>
              <a:gd name="connsiteX6" fmla="*/ 2456597 w 2558955"/>
              <a:gd name="connsiteY6" fmla="*/ 382138 h 382138"/>
              <a:gd name="connsiteX7" fmla="*/ 2538483 w 2558955"/>
              <a:gd name="connsiteY7" fmla="*/ 382138 h 382138"/>
              <a:gd name="connsiteX8" fmla="*/ 2442949 w 2558955"/>
              <a:gd name="connsiteY8" fmla="*/ 382138 h 382138"/>
              <a:gd name="connsiteX9" fmla="*/ 2306472 w 2558955"/>
              <a:gd name="connsiteY9" fmla="*/ 245660 h 382138"/>
              <a:gd name="connsiteX10" fmla="*/ 2299648 w 2558955"/>
              <a:gd name="connsiteY10" fmla="*/ 61415 h 382138"/>
              <a:gd name="connsiteX11" fmla="*/ 2183642 w 2558955"/>
              <a:gd name="connsiteY11" fmla="*/ 13648 h 382138"/>
              <a:gd name="connsiteX12" fmla="*/ 0 w 2558955"/>
              <a:gd name="connsiteY12" fmla="*/ 6824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58955" h="382138">
                <a:moveTo>
                  <a:pt x="0" y="6824"/>
                </a:moveTo>
                <a:lnTo>
                  <a:pt x="2190466" y="13648"/>
                </a:lnTo>
                <a:lnTo>
                  <a:pt x="2313295" y="61415"/>
                </a:lnTo>
                <a:lnTo>
                  <a:pt x="2558955" y="0"/>
                </a:lnTo>
                <a:lnTo>
                  <a:pt x="2299648" y="75063"/>
                </a:lnTo>
                <a:lnTo>
                  <a:pt x="2313295" y="232012"/>
                </a:lnTo>
                <a:lnTo>
                  <a:pt x="2456597" y="382138"/>
                </a:lnTo>
                <a:lnTo>
                  <a:pt x="2538483" y="382138"/>
                </a:lnTo>
                <a:lnTo>
                  <a:pt x="2442949" y="382138"/>
                </a:lnTo>
                <a:lnTo>
                  <a:pt x="2306472" y="245660"/>
                </a:lnTo>
                <a:lnTo>
                  <a:pt x="2299648" y="61415"/>
                </a:lnTo>
                <a:lnTo>
                  <a:pt x="2183642" y="13648"/>
                </a:lnTo>
                <a:lnTo>
                  <a:pt x="0" y="6824"/>
                </a:lnTo>
                <a:close/>
              </a:path>
            </a:pathLst>
          </a:custGeom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Freeform 15"/>
          <p:cNvSpPr/>
          <p:nvPr/>
        </p:nvSpPr>
        <p:spPr>
          <a:xfrm>
            <a:off x="4844955" y="2743200"/>
            <a:ext cx="921224" cy="2477069"/>
          </a:xfrm>
          <a:custGeom>
            <a:avLst/>
            <a:gdLst>
              <a:gd name="connsiteX0" fmla="*/ 191069 w 921224"/>
              <a:gd name="connsiteY0" fmla="*/ 0 h 2477069"/>
              <a:gd name="connsiteX1" fmla="*/ 552735 w 921224"/>
              <a:gd name="connsiteY1" fmla="*/ 204716 h 2477069"/>
              <a:gd name="connsiteX2" fmla="*/ 573206 w 921224"/>
              <a:gd name="connsiteY2" fmla="*/ 586854 h 2477069"/>
              <a:gd name="connsiteX3" fmla="*/ 423081 w 921224"/>
              <a:gd name="connsiteY3" fmla="*/ 805218 h 2477069"/>
              <a:gd name="connsiteX4" fmla="*/ 122830 w 921224"/>
              <a:gd name="connsiteY4" fmla="*/ 805218 h 2477069"/>
              <a:gd name="connsiteX5" fmla="*/ 0 w 921224"/>
              <a:gd name="connsiteY5" fmla="*/ 955343 h 2477069"/>
              <a:gd name="connsiteX6" fmla="*/ 204717 w 921224"/>
              <a:gd name="connsiteY6" fmla="*/ 1201003 h 2477069"/>
              <a:gd name="connsiteX7" fmla="*/ 238836 w 921224"/>
              <a:gd name="connsiteY7" fmla="*/ 1733266 h 2477069"/>
              <a:gd name="connsiteX8" fmla="*/ 620973 w 921224"/>
              <a:gd name="connsiteY8" fmla="*/ 2163170 h 2477069"/>
              <a:gd name="connsiteX9" fmla="*/ 887105 w 921224"/>
              <a:gd name="connsiteY9" fmla="*/ 2422477 h 2477069"/>
              <a:gd name="connsiteX10" fmla="*/ 921224 w 921224"/>
              <a:gd name="connsiteY10" fmla="*/ 2477069 h 2477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21224" h="2477069">
                <a:moveTo>
                  <a:pt x="191069" y="0"/>
                </a:moveTo>
                <a:lnTo>
                  <a:pt x="552735" y="204716"/>
                </a:lnTo>
                <a:lnTo>
                  <a:pt x="573206" y="586854"/>
                </a:lnTo>
                <a:lnTo>
                  <a:pt x="423081" y="805218"/>
                </a:lnTo>
                <a:lnTo>
                  <a:pt x="122830" y="805218"/>
                </a:lnTo>
                <a:lnTo>
                  <a:pt x="0" y="955343"/>
                </a:lnTo>
                <a:lnTo>
                  <a:pt x="204717" y="1201003"/>
                </a:lnTo>
                <a:lnTo>
                  <a:pt x="238836" y="1733266"/>
                </a:lnTo>
                <a:lnTo>
                  <a:pt x="620973" y="2163170"/>
                </a:lnTo>
                <a:lnTo>
                  <a:pt x="887105" y="2422477"/>
                </a:lnTo>
                <a:lnTo>
                  <a:pt x="921224" y="2477069"/>
                </a:lnTo>
              </a:path>
            </a:pathLst>
          </a:cu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>
              <a:ln w="57150">
                <a:solidFill>
                  <a:schemeClr val="tx1"/>
                </a:solidFill>
              </a:ln>
            </a:endParaRPr>
          </a:p>
        </p:txBody>
      </p:sp>
      <p:cxnSp>
        <p:nvCxnSpPr>
          <p:cNvPr id="17" name="Straight Connector 16"/>
          <p:cNvCxnSpPr>
            <a:stCxn id="16" idx="9"/>
          </p:cNvCxnSpPr>
          <p:nvPr/>
        </p:nvCxnSpPr>
        <p:spPr>
          <a:xfrm flipH="1">
            <a:off x="5715000" y="5165677"/>
            <a:ext cx="17060" cy="320723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 17"/>
          <p:cNvSpPr/>
          <p:nvPr/>
        </p:nvSpPr>
        <p:spPr>
          <a:xfrm>
            <a:off x="2047164" y="3200400"/>
            <a:ext cx="4963236" cy="1524000"/>
          </a:xfrm>
          <a:custGeom>
            <a:avLst/>
            <a:gdLst>
              <a:gd name="connsiteX0" fmla="*/ 450376 w 5254388"/>
              <a:gd name="connsiteY0" fmla="*/ 1453486 h 1644555"/>
              <a:gd name="connsiteX1" fmla="*/ 600501 w 5254388"/>
              <a:gd name="connsiteY1" fmla="*/ 1303361 h 1644555"/>
              <a:gd name="connsiteX2" fmla="*/ 27295 w 5254388"/>
              <a:gd name="connsiteY2" fmla="*/ 620973 h 1644555"/>
              <a:gd name="connsiteX3" fmla="*/ 634621 w 5254388"/>
              <a:gd name="connsiteY3" fmla="*/ 6824 h 1644555"/>
              <a:gd name="connsiteX4" fmla="*/ 2231409 w 5254388"/>
              <a:gd name="connsiteY4" fmla="*/ 13647 h 1644555"/>
              <a:gd name="connsiteX5" fmla="*/ 2825086 w 5254388"/>
              <a:gd name="connsiteY5" fmla="*/ 218364 h 1644555"/>
              <a:gd name="connsiteX6" fmla="*/ 3145809 w 5254388"/>
              <a:gd name="connsiteY6" fmla="*/ 211540 h 1644555"/>
              <a:gd name="connsiteX7" fmla="*/ 3411940 w 5254388"/>
              <a:gd name="connsiteY7" fmla="*/ 382137 h 1644555"/>
              <a:gd name="connsiteX8" fmla="*/ 3964674 w 5254388"/>
              <a:gd name="connsiteY8" fmla="*/ 368489 h 1644555"/>
              <a:gd name="connsiteX9" fmla="*/ 4264925 w 5254388"/>
              <a:gd name="connsiteY9" fmla="*/ 81886 h 1644555"/>
              <a:gd name="connsiteX10" fmla="*/ 4749421 w 5254388"/>
              <a:gd name="connsiteY10" fmla="*/ 88710 h 1644555"/>
              <a:gd name="connsiteX11" fmla="*/ 4865427 w 5254388"/>
              <a:gd name="connsiteY11" fmla="*/ 34119 h 1644555"/>
              <a:gd name="connsiteX12" fmla="*/ 4742597 w 5254388"/>
              <a:gd name="connsiteY12" fmla="*/ 81886 h 1644555"/>
              <a:gd name="connsiteX13" fmla="*/ 4258101 w 5254388"/>
              <a:gd name="connsiteY13" fmla="*/ 95534 h 1644555"/>
              <a:gd name="connsiteX14" fmla="*/ 3964674 w 5254388"/>
              <a:gd name="connsiteY14" fmla="*/ 375313 h 1644555"/>
              <a:gd name="connsiteX15" fmla="*/ 3978322 w 5254388"/>
              <a:gd name="connsiteY15" fmla="*/ 1105468 h 1644555"/>
              <a:gd name="connsiteX16" fmla="*/ 3991970 w 5254388"/>
              <a:gd name="connsiteY16" fmla="*/ 1187355 h 1644555"/>
              <a:gd name="connsiteX17" fmla="*/ 4305868 w 5254388"/>
              <a:gd name="connsiteY17" fmla="*/ 1460310 h 1644555"/>
              <a:gd name="connsiteX18" fmla="*/ 4476465 w 5254388"/>
              <a:gd name="connsiteY18" fmla="*/ 1637731 h 1644555"/>
              <a:gd name="connsiteX19" fmla="*/ 5179325 w 5254388"/>
              <a:gd name="connsiteY19" fmla="*/ 1637731 h 1644555"/>
              <a:gd name="connsiteX20" fmla="*/ 5254388 w 5254388"/>
              <a:gd name="connsiteY20" fmla="*/ 1535373 h 1644555"/>
              <a:gd name="connsiteX21" fmla="*/ 5233916 w 5254388"/>
              <a:gd name="connsiteY21" fmla="*/ 1078173 h 1644555"/>
              <a:gd name="connsiteX22" fmla="*/ 5233916 w 5254388"/>
              <a:gd name="connsiteY22" fmla="*/ 1596788 h 1644555"/>
              <a:gd name="connsiteX23" fmla="*/ 5186149 w 5254388"/>
              <a:gd name="connsiteY23" fmla="*/ 1644555 h 1644555"/>
              <a:gd name="connsiteX24" fmla="*/ 4462818 w 5254388"/>
              <a:gd name="connsiteY24" fmla="*/ 1644555 h 1644555"/>
              <a:gd name="connsiteX25" fmla="*/ 3985146 w 5254388"/>
              <a:gd name="connsiteY25" fmla="*/ 1160059 h 1644555"/>
              <a:gd name="connsiteX26" fmla="*/ 3964674 w 5254388"/>
              <a:gd name="connsiteY26" fmla="*/ 382137 h 1644555"/>
              <a:gd name="connsiteX27" fmla="*/ 3405116 w 5254388"/>
              <a:gd name="connsiteY27" fmla="*/ 375313 h 1644555"/>
              <a:gd name="connsiteX28" fmla="*/ 3179928 w 5254388"/>
              <a:gd name="connsiteY28" fmla="*/ 211540 h 1644555"/>
              <a:gd name="connsiteX29" fmla="*/ 2866030 w 5254388"/>
              <a:gd name="connsiteY29" fmla="*/ 225188 h 1644555"/>
              <a:gd name="connsiteX30" fmla="*/ 2190465 w 5254388"/>
              <a:gd name="connsiteY30" fmla="*/ 0 h 1644555"/>
              <a:gd name="connsiteX31" fmla="*/ 682388 w 5254388"/>
              <a:gd name="connsiteY31" fmla="*/ 6824 h 1644555"/>
              <a:gd name="connsiteX32" fmla="*/ 0 w 5254388"/>
              <a:gd name="connsiteY32" fmla="*/ 627797 h 1644555"/>
              <a:gd name="connsiteX33" fmla="*/ 607325 w 5254388"/>
              <a:gd name="connsiteY33" fmla="*/ 1323833 h 1644555"/>
              <a:gd name="connsiteX34" fmla="*/ 450376 w 5254388"/>
              <a:gd name="connsiteY34" fmla="*/ 1453486 h 1644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54388" h="1644555">
                <a:moveTo>
                  <a:pt x="450376" y="1453486"/>
                </a:moveTo>
                <a:lnTo>
                  <a:pt x="600501" y="1303361"/>
                </a:lnTo>
                <a:lnTo>
                  <a:pt x="27295" y="620973"/>
                </a:lnTo>
                <a:lnTo>
                  <a:pt x="634621" y="6824"/>
                </a:lnTo>
                <a:lnTo>
                  <a:pt x="2231409" y="13647"/>
                </a:lnTo>
                <a:lnTo>
                  <a:pt x="2825086" y="218364"/>
                </a:lnTo>
                <a:lnTo>
                  <a:pt x="3145809" y="211540"/>
                </a:lnTo>
                <a:lnTo>
                  <a:pt x="3411940" y="382137"/>
                </a:lnTo>
                <a:lnTo>
                  <a:pt x="3964674" y="368489"/>
                </a:lnTo>
                <a:lnTo>
                  <a:pt x="4264925" y="81886"/>
                </a:lnTo>
                <a:lnTo>
                  <a:pt x="4749421" y="88710"/>
                </a:lnTo>
                <a:lnTo>
                  <a:pt x="4865427" y="34119"/>
                </a:lnTo>
                <a:lnTo>
                  <a:pt x="4742597" y="81886"/>
                </a:lnTo>
                <a:lnTo>
                  <a:pt x="4258101" y="95534"/>
                </a:lnTo>
                <a:lnTo>
                  <a:pt x="3964674" y="375313"/>
                </a:lnTo>
                <a:lnTo>
                  <a:pt x="3978322" y="1105468"/>
                </a:lnTo>
                <a:lnTo>
                  <a:pt x="3991970" y="1187355"/>
                </a:lnTo>
                <a:lnTo>
                  <a:pt x="4305868" y="1460310"/>
                </a:lnTo>
                <a:lnTo>
                  <a:pt x="4476465" y="1637731"/>
                </a:lnTo>
                <a:lnTo>
                  <a:pt x="5179325" y="1637731"/>
                </a:lnTo>
                <a:lnTo>
                  <a:pt x="5254388" y="1535373"/>
                </a:lnTo>
                <a:lnTo>
                  <a:pt x="5233916" y="1078173"/>
                </a:lnTo>
                <a:lnTo>
                  <a:pt x="5233916" y="1596788"/>
                </a:lnTo>
                <a:lnTo>
                  <a:pt x="5186149" y="1644555"/>
                </a:lnTo>
                <a:lnTo>
                  <a:pt x="4462818" y="1644555"/>
                </a:lnTo>
                <a:lnTo>
                  <a:pt x="3985146" y="1160059"/>
                </a:lnTo>
                <a:lnTo>
                  <a:pt x="3964674" y="382137"/>
                </a:lnTo>
                <a:lnTo>
                  <a:pt x="3405116" y="375313"/>
                </a:lnTo>
                <a:lnTo>
                  <a:pt x="3179928" y="211540"/>
                </a:lnTo>
                <a:lnTo>
                  <a:pt x="2866030" y="225188"/>
                </a:lnTo>
                <a:lnTo>
                  <a:pt x="2190465" y="0"/>
                </a:lnTo>
                <a:lnTo>
                  <a:pt x="682388" y="6824"/>
                </a:lnTo>
                <a:lnTo>
                  <a:pt x="0" y="627797"/>
                </a:lnTo>
                <a:lnTo>
                  <a:pt x="607325" y="1323833"/>
                </a:lnTo>
                <a:lnTo>
                  <a:pt x="450376" y="1453486"/>
                </a:lnTo>
                <a:close/>
              </a:path>
            </a:pathLst>
          </a:cu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Freeform 2"/>
          <p:cNvSpPr>
            <a:spLocks/>
          </p:cNvSpPr>
          <p:nvPr/>
        </p:nvSpPr>
        <p:spPr bwMode="auto">
          <a:xfrm>
            <a:off x="2971800" y="1905000"/>
            <a:ext cx="2089150" cy="3352800"/>
          </a:xfrm>
          <a:custGeom>
            <a:avLst/>
            <a:gdLst/>
            <a:ahLst/>
            <a:cxnLst>
              <a:cxn ang="0">
                <a:pos x="1690" y="0"/>
              </a:cxn>
              <a:cxn ang="0">
                <a:pos x="2300" y="550"/>
              </a:cxn>
              <a:cxn ang="0">
                <a:pos x="2330" y="1660"/>
              </a:cxn>
              <a:cxn ang="0">
                <a:pos x="2010" y="2120"/>
              </a:cxn>
              <a:cxn ang="0">
                <a:pos x="2010" y="2690"/>
              </a:cxn>
              <a:cxn ang="0">
                <a:pos x="1360" y="3550"/>
              </a:cxn>
              <a:cxn ang="0">
                <a:pos x="1330" y="3620"/>
              </a:cxn>
              <a:cxn ang="0">
                <a:pos x="290" y="3600"/>
              </a:cxn>
              <a:cxn ang="0">
                <a:pos x="0" y="3800"/>
              </a:cxn>
              <a:cxn ang="0">
                <a:pos x="280" y="3610"/>
              </a:cxn>
              <a:cxn ang="0">
                <a:pos x="1280" y="3630"/>
              </a:cxn>
              <a:cxn ang="0">
                <a:pos x="2000" y="2710"/>
              </a:cxn>
              <a:cxn ang="0">
                <a:pos x="2020" y="2130"/>
              </a:cxn>
              <a:cxn ang="0">
                <a:pos x="2320" y="1690"/>
              </a:cxn>
              <a:cxn ang="0">
                <a:pos x="2300" y="590"/>
              </a:cxn>
              <a:cxn ang="0">
                <a:pos x="1690" y="0"/>
              </a:cxn>
            </a:cxnLst>
            <a:rect l="0" t="0" r="r" b="b"/>
            <a:pathLst>
              <a:path w="2330" h="3800">
                <a:moveTo>
                  <a:pt x="1690" y="0"/>
                </a:moveTo>
                <a:lnTo>
                  <a:pt x="2300" y="550"/>
                </a:lnTo>
                <a:lnTo>
                  <a:pt x="2330" y="1660"/>
                </a:lnTo>
                <a:lnTo>
                  <a:pt x="2010" y="2120"/>
                </a:lnTo>
                <a:lnTo>
                  <a:pt x="2010" y="2690"/>
                </a:lnTo>
                <a:lnTo>
                  <a:pt x="1360" y="3550"/>
                </a:lnTo>
                <a:lnTo>
                  <a:pt x="1330" y="3620"/>
                </a:lnTo>
                <a:lnTo>
                  <a:pt x="290" y="3600"/>
                </a:lnTo>
                <a:lnTo>
                  <a:pt x="0" y="3800"/>
                </a:lnTo>
                <a:lnTo>
                  <a:pt x="280" y="3610"/>
                </a:lnTo>
                <a:lnTo>
                  <a:pt x="1280" y="3630"/>
                </a:lnTo>
                <a:lnTo>
                  <a:pt x="2000" y="2710"/>
                </a:lnTo>
                <a:lnTo>
                  <a:pt x="2020" y="2130"/>
                </a:lnTo>
                <a:lnTo>
                  <a:pt x="2320" y="1690"/>
                </a:lnTo>
                <a:lnTo>
                  <a:pt x="2300" y="590"/>
                </a:lnTo>
                <a:lnTo>
                  <a:pt x="1690" y="0"/>
                </a:lnTo>
                <a:close/>
              </a:path>
            </a:pathLst>
          </a:custGeom>
          <a:solidFill>
            <a:srgbClr val="FFFF00"/>
          </a:solidFill>
          <a:ln w="57150">
            <a:solidFill>
              <a:srgbClr val="FFFF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" name="Freeform 3"/>
          <p:cNvSpPr>
            <a:spLocks/>
          </p:cNvSpPr>
          <p:nvPr/>
        </p:nvSpPr>
        <p:spPr bwMode="auto">
          <a:xfrm>
            <a:off x="3352800" y="4724400"/>
            <a:ext cx="304800" cy="762000"/>
          </a:xfrm>
          <a:custGeom>
            <a:avLst/>
            <a:gdLst/>
            <a:ahLst/>
            <a:cxnLst>
              <a:cxn ang="0">
                <a:pos x="330" y="840"/>
              </a:cxn>
              <a:cxn ang="0">
                <a:pos x="350" y="310"/>
              </a:cxn>
              <a:cxn ang="0">
                <a:pos x="260" y="190"/>
              </a:cxn>
              <a:cxn ang="0">
                <a:pos x="20" y="140"/>
              </a:cxn>
              <a:cxn ang="0">
                <a:pos x="0" y="50"/>
              </a:cxn>
              <a:cxn ang="0">
                <a:pos x="180" y="0"/>
              </a:cxn>
              <a:cxn ang="0">
                <a:pos x="260" y="60"/>
              </a:cxn>
              <a:cxn ang="0">
                <a:pos x="260" y="180"/>
              </a:cxn>
              <a:cxn ang="0">
                <a:pos x="360" y="310"/>
              </a:cxn>
              <a:cxn ang="0">
                <a:pos x="330" y="840"/>
              </a:cxn>
            </a:cxnLst>
            <a:rect l="0" t="0" r="r" b="b"/>
            <a:pathLst>
              <a:path w="360" h="840">
                <a:moveTo>
                  <a:pt x="330" y="840"/>
                </a:moveTo>
                <a:lnTo>
                  <a:pt x="350" y="310"/>
                </a:lnTo>
                <a:lnTo>
                  <a:pt x="260" y="190"/>
                </a:lnTo>
                <a:lnTo>
                  <a:pt x="20" y="140"/>
                </a:lnTo>
                <a:lnTo>
                  <a:pt x="0" y="50"/>
                </a:lnTo>
                <a:lnTo>
                  <a:pt x="180" y="0"/>
                </a:lnTo>
                <a:lnTo>
                  <a:pt x="260" y="60"/>
                </a:lnTo>
                <a:lnTo>
                  <a:pt x="260" y="180"/>
                </a:lnTo>
                <a:lnTo>
                  <a:pt x="360" y="310"/>
                </a:lnTo>
                <a:lnTo>
                  <a:pt x="330" y="840"/>
                </a:lnTo>
                <a:close/>
              </a:path>
            </a:pathLst>
          </a:custGeom>
          <a:solidFill>
            <a:srgbClr val="4BACC6"/>
          </a:solidFill>
          <a:ln w="57150">
            <a:solidFill>
              <a:srgbClr val="7030A0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1" name="Freeform 20"/>
          <p:cNvSpPr/>
          <p:nvPr/>
        </p:nvSpPr>
        <p:spPr>
          <a:xfrm>
            <a:off x="3581400" y="2209801"/>
            <a:ext cx="2743200" cy="1905000"/>
          </a:xfrm>
          <a:custGeom>
            <a:avLst/>
            <a:gdLst>
              <a:gd name="connsiteX0" fmla="*/ 1692322 w 2982036"/>
              <a:gd name="connsiteY0" fmla="*/ 122830 h 2013045"/>
              <a:gd name="connsiteX1" fmla="*/ 1392071 w 2982036"/>
              <a:gd name="connsiteY1" fmla="*/ 143301 h 2013045"/>
              <a:gd name="connsiteX2" fmla="*/ 1317009 w 2982036"/>
              <a:gd name="connsiteY2" fmla="*/ 252484 h 2013045"/>
              <a:gd name="connsiteX3" fmla="*/ 170597 w 2982036"/>
              <a:gd name="connsiteY3" fmla="*/ 259307 h 2013045"/>
              <a:gd name="connsiteX4" fmla="*/ 170597 w 2982036"/>
              <a:gd name="connsiteY4" fmla="*/ 641445 h 2013045"/>
              <a:gd name="connsiteX5" fmla="*/ 0 w 2982036"/>
              <a:gd name="connsiteY5" fmla="*/ 921224 h 2013045"/>
              <a:gd name="connsiteX6" fmla="*/ 6824 w 2982036"/>
              <a:gd name="connsiteY6" fmla="*/ 1228298 h 2013045"/>
              <a:gd name="connsiteX7" fmla="*/ 736979 w 2982036"/>
              <a:gd name="connsiteY7" fmla="*/ 1999397 h 2013045"/>
              <a:gd name="connsiteX8" fmla="*/ 1808328 w 2982036"/>
              <a:gd name="connsiteY8" fmla="*/ 1985749 h 2013045"/>
              <a:gd name="connsiteX9" fmla="*/ 1951630 w 2982036"/>
              <a:gd name="connsiteY9" fmla="*/ 1856095 h 2013045"/>
              <a:gd name="connsiteX10" fmla="*/ 2047164 w 2982036"/>
              <a:gd name="connsiteY10" fmla="*/ 1733266 h 2013045"/>
              <a:gd name="connsiteX11" fmla="*/ 2361063 w 2982036"/>
              <a:gd name="connsiteY11" fmla="*/ 1726442 h 2013045"/>
              <a:gd name="connsiteX12" fmla="*/ 2647665 w 2982036"/>
              <a:gd name="connsiteY12" fmla="*/ 1733266 h 2013045"/>
              <a:gd name="connsiteX13" fmla="*/ 2804615 w 2982036"/>
              <a:gd name="connsiteY13" fmla="*/ 1699146 h 2013045"/>
              <a:gd name="connsiteX14" fmla="*/ 2920621 w 2982036"/>
              <a:gd name="connsiteY14" fmla="*/ 1528549 h 2013045"/>
              <a:gd name="connsiteX15" fmla="*/ 2982036 w 2982036"/>
              <a:gd name="connsiteY15" fmla="*/ 1344304 h 2013045"/>
              <a:gd name="connsiteX16" fmla="*/ 2975212 w 2982036"/>
              <a:gd name="connsiteY16" fmla="*/ 1146412 h 2013045"/>
              <a:gd name="connsiteX17" fmla="*/ 2715904 w 2982036"/>
              <a:gd name="connsiteY17" fmla="*/ 1132764 h 2013045"/>
              <a:gd name="connsiteX18" fmla="*/ 2674961 w 2982036"/>
              <a:gd name="connsiteY18" fmla="*/ 1139588 h 2013045"/>
              <a:gd name="connsiteX19" fmla="*/ 2668137 w 2982036"/>
              <a:gd name="connsiteY19" fmla="*/ 627797 h 2013045"/>
              <a:gd name="connsiteX20" fmla="*/ 2661313 w 2982036"/>
              <a:gd name="connsiteY20" fmla="*/ 286603 h 2013045"/>
              <a:gd name="connsiteX21" fmla="*/ 2859206 w 2982036"/>
              <a:gd name="connsiteY21" fmla="*/ 0 h 2013045"/>
              <a:gd name="connsiteX22" fmla="*/ 2681785 w 2982036"/>
              <a:gd name="connsiteY22" fmla="*/ 266131 h 2013045"/>
              <a:gd name="connsiteX23" fmla="*/ 2661313 w 2982036"/>
              <a:gd name="connsiteY23" fmla="*/ 1153236 h 2013045"/>
              <a:gd name="connsiteX24" fmla="*/ 2947916 w 2982036"/>
              <a:gd name="connsiteY24" fmla="*/ 1153236 h 2013045"/>
              <a:gd name="connsiteX25" fmla="*/ 2982036 w 2982036"/>
              <a:gd name="connsiteY25" fmla="*/ 1357952 h 2013045"/>
              <a:gd name="connsiteX26" fmla="*/ 2941092 w 2982036"/>
              <a:gd name="connsiteY26" fmla="*/ 1549021 h 2013045"/>
              <a:gd name="connsiteX27" fmla="*/ 2797791 w 2982036"/>
              <a:gd name="connsiteY27" fmla="*/ 1705970 h 2013045"/>
              <a:gd name="connsiteX28" fmla="*/ 2668137 w 2982036"/>
              <a:gd name="connsiteY28" fmla="*/ 1740090 h 2013045"/>
              <a:gd name="connsiteX29" fmla="*/ 2067636 w 2982036"/>
              <a:gd name="connsiteY29" fmla="*/ 1746913 h 2013045"/>
              <a:gd name="connsiteX30" fmla="*/ 1821976 w 2982036"/>
              <a:gd name="connsiteY30" fmla="*/ 1972101 h 2013045"/>
              <a:gd name="connsiteX31" fmla="*/ 743803 w 2982036"/>
              <a:gd name="connsiteY31" fmla="*/ 2013045 h 2013045"/>
              <a:gd name="connsiteX32" fmla="*/ 13648 w 2982036"/>
              <a:gd name="connsiteY32" fmla="*/ 1262418 h 2013045"/>
              <a:gd name="connsiteX33" fmla="*/ 0 w 2982036"/>
              <a:gd name="connsiteY33" fmla="*/ 921224 h 2013045"/>
              <a:gd name="connsiteX34" fmla="*/ 177421 w 2982036"/>
              <a:gd name="connsiteY34" fmla="*/ 634621 h 2013045"/>
              <a:gd name="connsiteX35" fmla="*/ 184245 w 2982036"/>
              <a:gd name="connsiteY35" fmla="*/ 259307 h 2013045"/>
              <a:gd name="connsiteX36" fmla="*/ 1289713 w 2982036"/>
              <a:gd name="connsiteY36" fmla="*/ 245660 h 2013045"/>
              <a:gd name="connsiteX37" fmla="*/ 1405719 w 2982036"/>
              <a:gd name="connsiteY37" fmla="*/ 150125 h 2013045"/>
              <a:gd name="connsiteX38" fmla="*/ 1692322 w 2982036"/>
              <a:gd name="connsiteY38" fmla="*/ 122830 h 2013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982036" h="2013045">
                <a:moveTo>
                  <a:pt x="1692322" y="122830"/>
                </a:moveTo>
                <a:lnTo>
                  <a:pt x="1392071" y="143301"/>
                </a:lnTo>
                <a:lnTo>
                  <a:pt x="1317009" y="252484"/>
                </a:lnTo>
                <a:lnTo>
                  <a:pt x="170597" y="259307"/>
                </a:lnTo>
                <a:lnTo>
                  <a:pt x="170597" y="641445"/>
                </a:lnTo>
                <a:lnTo>
                  <a:pt x="0" y="921224"/>
                </a:lnTo>
                <a:lnTo>
                  <a:pt x="6824" y="1228298"/>
                </a:lnTo>
                <a:lnTo>
                  <a:pt x="736979" y="1999397"/>
                </a:lnTo>
                <a:lnTo>
                  <a:pt x="1808328" y="1985749"/>
                </a:lnTo>
                <a:lnTo>
                  <a:pt x="1951630" y="1856095"/>
                </a:lnTo>
                <a:lnTo>
                  <a:pt x="2047164" y="1733266"/>
                </a:lnTo>
                <a:lnTo>
                  <a:pt x="2361063" y="1726442"/>
                </a:lnTo>
                <a:lnTo>
                  <a:pt x="2647665" y="1733266"/>
                </a:lnTo>
                <a:lnTo>
                  <a:pt x="2804615" y="1699146"/>
                </a:lnTo>
                <a:lnTo>
                  <a:pt x="2920621" y="1528549"/>
                </a:lnTo>
                <a:lnTo>
                  <a:pt x="2982036" y="1344304"/>
                </a:lnTo>
                <a:lnTo>
                  <a:pt x="2975212" y="1146412"/>
                </a:lnTo>
                <a:lnTo>
                  <a:pt x="2715904" y="1132764"/>
                </a:lnTo>
                <a:lnTo>
                  <a:pt x="2674961" y="1139588"/>
                </a:lnTo>
                <a:cubicBezTo>
                  <a:pt x="2672686" y="968991"/>
                  <a:pt x="2670412" y="798394"/>
                  <a:pt x="2668137" y="627797"/>
                </a:cubicBezTo>
                <a:lnTo>
                  <a:pt x="2661313" y="286603"/>
                </a:lnTo>
                <a:lnTo>
                  <a:pt x="2859206" y="0"/>
                </a:lnTo>
                <a:lnTo>
                  <a:pt x="2681785" y="266131"/>
                </a:lnTo>
                <a:lnTo>
                  <a:pt x="2661313" y="1153236"/>
                </a:lnTo>
                <a:lnTo>
                  <a:pt x="2947916" y="1153236"/>
                </a:lnTo>
                <a:lnTo>
                  <a:pt x="2982036" y="1357952"/>
                </a:lnTo>
                <a:lnTo>
                  <a:pt x="2941092" y="1549021"/>
                </a:lnTo>
                <a:lnTo>
                  <a:pt x="2797791" y="1705970"/>
                </a:lnTo>
                <a:lnTo>
                  <a:pt x="2668137" y="1740090"/>
                </a:lnTo>
                <a:lnTo>
                  <a:pt x="2067636" y="1746913"/>
                </a:lnTo>
                <a:lnTo>
                  <a:pt x="1821976" y="1972101"/>
                </a:lnTo>
                <a:lnTo>
                  <a:pt x="743803" y="2013045"/>
                </a:lnTo>
                <a:lnTo>
                  <a:pt x="13648" y="1262418"/>
                </a:lnTo>
                <a:lnTo>
                  <a:pt x="0" y="921224"/>
                </a:lnTo>
                <a:lnTo>
                  <a:pt x="177421" y="634621"/>
                </a:lnTo>
                <a:lnTo>
                  <a:pt x="184245" y="259307"/>
                </a:lnTo>
                <a:lnTo>
                  <a:pt x="1289713" y="245660"/>
                </a:lnTo>
                <a:lnTo>
                  <a:pt x="1405719" y="150125"/>
                </a:lnTo>
                <a:lnTo>
                  <a:pt x="1692322" y="122830"/>
                </a:lnTo>
                <a:close/>
              </a:path>
            </a:pathLst>
          </a:custGeo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n w="38100">
                <a:solidFill>
                  <a:schemeClr val="accent3">
                    <a:lumMod val="75000"/>
                  </a:schemeClr>
                </a:solidFill>
              </a:ln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ckground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304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2800" b="1" dirty="0" smtClean="0">
                <a:solidFill>
                  <a:srgbClr val="FF0000"/>
                </a:solidFill>
              </a:rPr>
              <a:t>Graded </a:t>
            </a:r>
            <a:r>
              <a:rPr lang="en-US" sz="2800" b="1" dirty="0" smtClean="0">
                <a:solidFill>
                  <a:srgbClr val="FF0000"/>
                </a:solidFill>
              </a:rPr>
              <a:t>Resumption of Delhi Metro Services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838200"/>
            <a:ext cx="861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/>
            <a:endParaRPr lang="en-US" sz="2100" dirty="0" smtClean="0"/>
          </a:p>
          <a:p>
            <a:pPr marL="342900" indent="-342900">
              <a:buFont typeface="Wingdings" pitchFamily="2" charset="2"/>
              <a:buChar char="Ø"/>
            </a:pPr>
            <a:endParaRPr lang="en-US" sz="2100" dirty="0" smtClean="0"/>
          </a:p>
          <a:p>
            <a:pPr marL="342900" indent="-342900">
              <a:buFont typeface="Wingdings" pitchFamily="2" charset="2"/>
              <a:buChar char="Ø"/>
            </a:pPr>
            <a:endParaRPr lang="en-US" dirty="0" smtClean="0"/>
          </a:p>
          <a:p>
            <a:pPr marL="344488" lvl="1" indent="-344488" algn="just">
              <a:buAutoNum type="arabicPeriod" startAt="2"/>
            </a:pPr>
            <a:endParaRPr lang="en-US" b="1" dirty="0" smtClean="0"/>
          </a:p>
          <a:p>
            <a:pPr marL="800100" lvl="1" indent="-342900" algn="just">
              <a:buAutoNum type="arabicPeriod" startAt="2"/>
            </a:pPr>
            <a:endParaRPr lang="en-US" dirty="0"/>
          </a:p>
        </p:txBody>
      </p:sp>
      <p:pic>
        <p:nvPicPr>
          <p:cNvPr id="5122" name="Picture 2" descr="C:\Users\dmrc\Desktop\DMRC-Map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838200"/>
            <a:ext cx="8382000" cy="5715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</p:pic>
      <p:sp>
        <p:nvSpPr>
          <p:cNvPr id="10" name="Freeform 9"/>
          <p:cNvSpPr/>
          <p:nvPr/>
        </p:nvSpPr>
        <p:spPr>
          <a:xfrm>
            <a:off x="2667000" y="3200400"/>
            <a:ext cx="3583675" cy="1524000"/>
          </a:xfrm>
          <a:custGeom>
            <a:avLst/>
            <a:gdLst>
              <a:gd name="connsiteX0" fmla="*/ 0 w 3746311"/>
              <a:gd name="connsiteY0" fmla="*/ 0 h 1569493"/>
              <a:gd name="connsiteX1" fmla="*/ 1317009 w 3746311"/>
              <a:gd name="connsiteY1" fmla="*/ 1282890 h 1569493"/>
              <a:gd name="connsiteX2" fmla="*/ 2497540 w 3746311"/>
              <a:gd name="connsiteY2" fmla="*/ 1296538 h 1569493"/>
              <a:gd name="connsiteX3" fmla="*/ 2893326 w 3746311"/>
              <a:gd name="connsiteY3" fmla="*/ 1289714 h 1569493"/>
              <a:gd name="connsiteX4" fmla="*/ 2995684 w 3746311"/>
              <a:gd name="connsiteY4" fmla="*/ 1289714 h 1569493"/>
              <a:gd name="connsiteX5" fmla="*/ 3145809 w 3746311"/>
              <a:gd name="connsiteY5" fmla="*/ 1426191 h 1569493"/>
              <a:gd name="connsiteX6" fmla="*/ 3254991 w 3746311"/>
              <a:gd name="connsiteY6" fmla="*/ 1528550 h 1569493"/>
              <a:gd name="connsiteX7" fmla="*/ 3377821 w 3746311"/>
              <a:gd name="connsiteY7" fmla="*/ 1562669 h 1569493"/>
              <a:gd name="connsiteX8" fmla="*/ 3746311 w 3746311"/>
              <a:gd name="connsiteY8" fmla="*/ 1555845 h 1569493"/>
              <a:gd name="connsiteX9" fmla="*/ 3302758 w 3746311"/>
              <a:gd name="connsiteY9" fmla="*/ 1569493 h 1569493"/>
              <a:gd name="connsiteX10" fmla="*/ 3186752 w 3746311"/>
              <a:gd name="connsiteY10" fmla="*/ 1467135 h 1569493"/>
              <a:gd name="connsiteX11" fmla="*/ 3002508 w 3746311"/>
              <a:gd name="connsiteY11" fmla="*/ 1303362 h 1569493"/>
              <a:gd name="connsiteX12" fmla="*/ 1310185 w 3746311"/>
              <a:gd name="connsiteY12" fmla="*/ 1289714 h 1569493"/>
              <a:gd name="connsiteX13" fmla="*/ 0 w 3746311"/>
              <a:gd name="connsiteY13" fmla="*/ 0 h 1569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746311" h="1569493">
                <a:moveTo>
                  <a:pt x="0" y="0"/>
                </a:moveTo>
                <a:lnTo>
                  <a:pt x="1317009" y="1282890"/>
                </a:lnTo>
                <a:lnTo>
                  <a:pt x="2497540" y="1296538"/>
                </a:lnTo>
                <a:lnTo>
                  <a:pt x="2893326" y="1289714"/>
                </a:lnTo>
                <a:lnTo>
                  <a:pt x="2995684" y="1289714"/>
                </a:lnTo>
                <a:lnTo>
                  <a:pt x="3145809" y="1426191"/>
                </a:lnTo>
                <a:lnTo>
                  <a:pt x="3254991" y="1528550"/>
                </a:lnTo>
                <a:lnTo>
                  <a:pt x="3377821" y="1562669"/>
                </a:lnTo>
                <a:lnTo>
                  <a:pt x="3746311" y="1555845"/>
                </a:lnTo>
                <a:lnTo>
                  <a:pt x="3302758" y="1569493"/>
                </a:lnTo>
                <a:lnTo>
                  <a:pt x="3186752" y="1467135"/>
                </a:lnTo>
                <a:lnTo>
                  <a:pt x="3002508" y="1303362"/>
                </a:lnTo>
                <a:lnTo>
                  <a:pt x="1310185" y="1289714"/>
                </a:lnTo>
                <a:lnTo>
                  <a:pt x="0" y="0"/>
                </a:lnTo>
                <a:close/>
              </a:path>
            </a:pathLst>
          </a:custGeom>
          <a:ln w="38100">
            <a:solidFill>
              <a:srgbClr val="B313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n>
                <a:solidFill>
                  <a:srgbClr val="B3139C"/>
                </a:solidFill>
              </a:ln>
            </a:endParaRPr>
          </a:p>
        </p:txBody>
      </p:sp>
      <p:sp>
        <p:nvSpPr>
          <p:cNvPr id="11" name="Freeform 10"/>
          <p:cNvSpPr/>
          <p:nvPr/>
        </p:nvSpPr>
        <p:spPr>
          <a:xfrm rot="19702143">
            <a:off x="1600200" y="3630891"/>
            <a:ext cx="457200" cy="228600"/>
          </a:xfrm>
          <a:custGeom>
            <a:avLst/>
            <a:gdLst>
              <a:gd name="connsiteX0" fmla="*/ 0 w 204717"/>
              <a:gd name="connsiteY0" fmla="*/ 0 h 6824"/>
              <a:gd name="connsiteX1" fmla="*/ 204717 w 204717"/>
              <a:gd name="connsiteY1" fmla="*/ 6824 h 6824"/>
              <a:gd name="connsiteX2" fmla="*/ 0 w 204717"/>
              <a:gd name="connsiteY2" fmla="*/ 0 h 6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17" h="6824">
                <a:moveTo>
                  <a:pt x="0" y="0"/>
                </a:moveTo>
                <a:lnTo>
                  <a:pt x="204717" y="682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4800" y="5320605"/>
            <a:ext cx="388620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12700" defTabSz="627063"/>
            <a:r>
              <a:rPr lang="en-US" sz="2100" b="1" dirty="0" smtClean="0">
                <a:solidFill>
                  <a:srgbClr val="7030A0"/>
                </a:solidFill>
              </a:rPr>
              <a:t>STAGE-3 </a:t>
            </a:r>
            <a:endParaRPr lang="en-US" sz="2100" b="1" dirty="0" smtClean="0">
              <a:solidFill>
                <a:srgbClr val="7030A0"/>
              </a:solidFill>
            </a:endParaRPr>
          </a:p>
          <a:p>
            <a:pPr marL="4763" lvl="1" indent="-4763">
              <a:buFont typeface="Wingdings" pitchFamily="2" charset="2"/>
              <a:buChar char="§"/>
              <a:tabLst>
                <a:tab pos="177800" algn="l"/>
              </a:tabLst>
            </a:pPr>
            <a:r>
              <a:rPr lang="en-US" sz="2100" dirty="0" smtClean="0">
                <a:solidFill>
                  <a:srgbClr val="7030A0"/>
                </a:solidFill>
              </a:rPr>
              <a:t>From 12</a:t>
            </a:r>
            <a:r>
              <a:rPr lang="en-US" sz="2100" baseline="30000" dirty="0" smtClean="0">
                <a:solidFill>
                  <a:srgbClr val="7030A0"/>
                </a:solidFill>
              </a:rPr>
              <a:t>th</a:t>
            </a:r>
            <a:r>
              <a:rPr lang="en-US" sz="2100" dirty="0" smtClean="0">
                <a:solidFill>
                  <a:srgbClr val="7030A0"/>
                </a:solidFill>
              </a:rPr>
              <a:t> Sept 2020 onwards.</a:t>
            </a:r>
          </a:p>
          <a:p>
            <a:pPr marL="4763" lvl="1" indent="-4763">
              <a:buFont typeface="Wingdings" pitchFamily="2" charset="2"/>
              <a:buChar char="§"/>
            </a:pPr>
            <a:r>
              <a:rPr lang="en-US" sz="2100" dirty="0" smtClean="0">
                <a:solidFill>
                  <a:srgbClr val="7030A0"/>
                </a:solidFill>
              </a:rPr>
              <a:t>Line Airport express line</a:t>
            </a:r>
            <a:endParaRPr lang="en-US" sz="2100" dirty="0" smtClean="0">
              <a:solidFill>
                <a:srgbClr val="7030A0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2947916" y="1828800"/>
            <a:ext cx="4519684" cy="1030406"/>
          </a:xfrm>
          <a:custGeom>
            <a:avLst/>
            <a:gdLst>
              <a:gd name="connsiteX0" fmla="*/ 0 w 4619768"/>
              <a:gd name="connsiteY0" fmla="*/ 0 h 1030406"/>
              <a:gd name="connsiteX1" fmla="*/ 1030406 w 4619768"/>
              <a:gd name="connsiteY1" fmla="*/ 866633 h 1030406"/>
              <a:gd name="connsiteX2" fmla="*/ 1146412 w 4619768"/>
              <a:gd name="connsiteY2" fmla="*/ 934872 h 1030406"/>
              <a:gd name="connsiteX3" fmla="*/ 2074460 w 4619768"/>
              <a:gd name="connsiteY3" fmla="*/ 921224 h 1030406"/>
              <a:gd name="connsiteX4" fmla="*/ 3152633 w 4619768"/>
              <a:gd name="connsiteY4" fmla="*/ 928048 h 1030406"/>
              <a:gd name="connsiteX5" fmla="*/ 4312693 w 4619768"/>
              <a:gd name="connsiteY5" fmla="*/ 934872 h 1030406"/>
              <a:gd name="connsiteX6" fmla="*/ 4619768 w 4619768"/>
              <a:gd name="connsiteY6" fmla="*/ 1030406 h 1030406"/>
              <a:gd name="connsiteX7" fmla="*/ 4326341 w 4619768"/>
              <a:gd name="connsiteY7" fmla="*/ 934872 h 1030406"/>
              <a:gd name="connsiteX8" fmla="*/ 1146412 w 4619768"/>
              <a:gd name="connsiteY8" fmla="*/ 921224 h 1030406"/>
              <a:gd name="connsiteX9" fmla="*/ 0 w 4619768"/>
              <a:gd name="connsiteY9" fmla="*/ 0 h 103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619768" h="1030406">
                <a:moveTo>
                  <a:pt x="0" y="0"/>
                </a:moveTo>
                <a:lnTo>
                  <a:pt x="1030406" y="866633"/>
                </a:lnTo>
                <a:lnTo>
                  <a:pt x="1146412" y="934872"/>
                </a:lnTo>
                <a:lnTo>
                  <a:pt x="2074460" y="921224"/>
                </a:lnTo>
                <a:lnTo>
                  <a:pt x="3152633" y="928048"/>
                </a:lnTo>
                <a:lnTo>
                  <a:pt x="4312693" y="934872"/>
                </a:lnTo>
                <a:lnTo>
                  <a:pt x="4619768" y="1030406"/>
                </a:lnTo>
                <a:lnTo>
                  <a:pt x="4326341" y="934872"/>
                </a:lnTo>
                <a:lnTo>
                  <a:pt x="1146412" y="921224"/>
                </a:lnTo>
                <a:lnTo>
                  <a:pt x="0" y="0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Freeform 14"/>
          <p:cNvSpPr/>
          <p:nvPr/>
        </p:nvSpPr>
        <p:spPr>
          <a:xfrm>
            <a:off x="1632045" y="2819400"/>
            <a:ext cx="2558955" cy="382138"/>
          </a:xfrm>
          <a:custGeom>
            <a:avLst/>
            <a:gdLst>
              <a:gd name="connsiteX0" fmla="*/ 0 w 2558955"/>
              <a:gd name="connsiteY0" fmla="*/ 6824 h 382138"/>
              <a:gd name="connsiteX1" fmla="*/ 2190466 w 2558955"/>
              <a:gd name="connsiteY1" fmla="*/ 13648 h 382138"/>
              <a:gd name="connsiteX2" fmla="*/ 2313295 w 2558955"/>
              <a:gd name="connsiteY2" fmla="*/ 61415 h 382138"/>
              <a:gd name="connsiteX3" fmla="*/ 2558955 w 2558955"/>
              <a:gd name="connsiteY3" fmla="*/ 0 h 382138"/>
              <a:gd name="connsiteX4" fmla="*/ 2299648 w 2558955"/>
              <a:gd name="connsiteY4" fmla="*/ 75063 h 382138"/>
              <a:gd name="connsiteX5" fmla="*/ 2313295 w 2558955"/>
              <a:gd name="connsiteY5" fmla="*/ 232012 h 382138"/>
              <a:gd name="connsiteX6" fmla="*/ 2456597 w 2558955"/>
              <a:gd name="connsiteY6" fmla="*/ 382138 h 382138"/>
              <a:gd name="connsiteX7" fmla="*/ 2538483 w 2558955"/>
              <a:gd name="connsiteY7" fmla="*/ 382138 h 382138"/>
              <a:gd name="connsiteX8" fmla="*/ 2442949 w 2558955"/>
              <a:gd name="connsiteY8" fmla="*/ 382138 h 382138"/>
              <a:gd name="connsiteX9" fmla="*/ 2306472 w 2558955"/>
              <a:gd name="connsiteY9" fmla="*/ 245660 h 382138"/>
              <a:gd name="connsiteX10" fmla="*/ 2299648 w 2558955"/>
              <a:gd name="connsiteY10" fmla="*/ 61415 h 382138"/>
              <a:gd name="connsiteX11" fmla="*/ 2183642 w 2558955"/>
              <a:gd name="connsiteY11" fmla="*/ 13648 h 382138"/>
              <a:gd name="connsiteX12" fmla="*/ 0 w 2558955"/>
              <a:gd name="connsiteY12" fmla="*/ 6824 h 382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58955" h="382138">
                <a:moveTo>
                  <a:pt x="0" y="6824"/>
                </a:moveTo>
                <a:lnTo>
                  <a:pt x="2190466" y="13648"/>
                </a:lnTo>
                <a:lnTo>
                  <a:pt x="2313295" y="61415"/>
                </a:lnTo>
                <a:lnTo>
                  <a:pt x="2558955" y="0"/>
                </a:lnTo>
                <a:lnTo>
                  <a:pt x="2299648" y="75063"/>
                </a:lnTo>
                <a:lnTo>
                  <a:pt x="2313295" y="232012"/>
                </a:lnTo>
                <a:lnTo>
                  <a:pt x="2456597" y="382138"/>
                </a:lnTo>
                <a:lnTo>
                  <a:pt x="2538483" y="382138"/>
                </a:lnTo>
                <a:lnTo>
                  <a:pt x="2442949" y="382138"/>
                </a:lnTo>
                <a:lnTo>
                  <a:pt x="2306472" y="245660"/>
                </a:lnTo>
                <a:lnTo>
                  <a:pt x="2299648" y="61415"/>
                </a:lnTo>
                <a:lnTo>
                  <a:pt x="2183642" y="13648"/>
                </a:lnTo>
                <a:lnTo>
                  <a:pt x="0" y="6824"/>
                </a:lnTo>
                <a:close/>
              </a:path>
            </a:pathLst>
          </a:custGeom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Freeform 15"/>
          <p:cNvSpPr/>
          <p:nvPr/>
        </p:nvSpPr>
        <p:spPr>
          <a:xfrm>
            <a:off x="4844955" y="2743200"/>
            <a:ext cx="921224" cy="2477069"/>
          </a:xfrm>
          <a:custGeom>
            <a:avLst/>
            <a:gdLst>
              <a:gd name="connsiteX0" fmla="*/ 191069 w 921224"/>
              <a:gd name="connsiteY0" fmla="*/ 0 h 2477069"/>
              <a:gd name="connsiteX1" fmla="*/ 552735 w 921224"/>
              <a:gd name="connsiteY1" fmla="*/ 204716 h 2477069"/>
              <a:gd name="connsiteX2" fmla="*/ 573206 w 921224"/>
              <a:gd name="connsiteY2" fmla="*/ 586854 h 2477069"/>
              <a:gd name="connsiteX3" fmla="*/ 423081 w 921224"/>
              <a:gd name="connsiteY3" fmla="*/ 805218 h 2477069"/>
              <a:gd name="connsiteX4" fmla="*/ 122830 w 921224"/>
              <a:gd name="connsiteY4" fmla="*/ 805218 h 2477069"/>
              <a:gd name="connsiteX5" fmla="*/ 0 w 921224"/>
              <a:gd name="connsiteY5" fmla="*/ 955343 h 2477069"/>
              <a:gd name="connsiteX6" fmla="*/ 204717 w 921224"/>
              <a:gd name="connsiteY6" fmla="*/ 1201003 h 2477069"/>
              <a:gd name="connsiteX7" fmla="*/ 238836 w 921224"/>
              <a:gd name="connsiteY7" fmla="*/ 1733266 h 2477069"/>
              <a:gd name="connsiteX8" fmla="*/ 620973 w 921224"/>
              <a:gd name="connsiteY8" fmla="*/ 2163170 h 2477069"/>
              <a:gd name="connsiteX9" fmla="*/ 887105 w 921224"/>
              <a:gd name="connsiteY9" fmla="*/ 2422477 h 2477069"/>
              <a:gd name="connsiteX10" fmla="*/ 921224 w 921224"/>
              <a:gd name="connsiteY10" fmla="*/ 2477069 h 2477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21224" h="2477069">
                <a:moveTo>
                  <a:pt x="191069" y="0"/>
                </a:moveTo>
                <a:lnTo>
                  <a:pt x="552735" y="204716"/>
                </a:lnTo>
                <a:lnTo>
                  <a:pt x="573206" y="586854"/>
                </a:lnTo>
                <a:lnTo>
                  <a:pt x="423081" y="805218"/>
                </a:lnTo>
                <a:lnTo>
                  <a:pt x="122830" y="805218"/>
                </a:lnTo>
                <a:lnTo>
                  <a:pt x="0" y="955343"/>
                </a:lnTo>
                <a:lnTo>
                  <a:pt x="204717" y="1201003"/>
                </a:lnTo>
                <a:lnTo>
                  <a:pt x="238836" y="1733266"/>
                </a:lnTo>
                <a:lnTo>
                  <a:pt x="620973" y="2163170"/>
                </a:lnTo>
                <a:lnTo>
                  <a:pt x="887105" y="2422477"/>
                </a:lnTo>
                <a:lnTo>
                  <a:pt x="921224" y="2477069"/>
                </a:lnTo>
              </a:path>
            </a:pathLst>
          </a:cu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>
              <a:ln w="57150">
                <a:solidFill>
                  <a:schemeClr val="tx1"/>
                </a:solidFill>
              </a:ln>
            </a:endParaRPr>
          </a:p>
        </p:txBody>
      </p:sp>
      <p:cxnSp>
        <p:nvCxnSpPr>
          <p:cNvPr id="17" name="Straight Connector 16"/>
          <p:cNvCxnSpPr>
            <a:stCxn id="16" idx="9"/>
          </p:cNvCxnSpPr>
          <p:nvPr/>
        </p:nvCxnSpPr>
        <p:spPr>
          <a:xfrm flipH="1">
            <a:off x="5715000" y="5165677"/>
            <a:ext cx="17060" cy="320723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 17"/>
          <p:cNvSpPr/>
          <p:nvPr/>
        </p:nvSpPr>
        <p:spPr>
          <a:xfrm>
            <a:off x="2047164" y="3200400"/>
            <a:ext cx="4963236" cy="1524000"/>
          </a:xfrm>
          <a:custGeom>
            <a:avLst/>
            <a:gdLst>
              <a:gd name="connsiteX0" fmla="*/ 450376 w 5254388"/>
              <a:gd name="connsiteY0" fmla="*/ 1453486 h 1644555"/>
              <a:gd name="connsiteX1" fmla="*/ 600501 w 5254388"/>
              <a:gd name="connsiteY1" fmla="*/ 1303361 h 1644555"/>
              <a:gd name="connsiteX2" fmla="*/ 27295 w 5254388"/>
              <a:gd name="connsiteY2" fmla="*/ 620973 h 1644555"/>
              <a:gd name="connsiteX3" fmla="*/ 634621 w 5254388"/>
              <a:gd name="connsiteY3" fmla="*/ 6824 h 1644555"/>
              <a:gd name="connsiteX4" fmla="*/ 2231409 w 5254388"/>
              <a:gd name="connsiteY4" fmla="*/ 13647 h 1644555"/>
              <a:gd name="connsiteX5" fmla="*/ 2825086 w 5254388"/>
              <a:gd name="connsiteY5" fmla="*/ 218364 h 1644555"/>
              <a:gd name="connsiteX6" fmla="*/ 3145809 w 5254388"/>
              <a:gd name="connsiteY6" fmla="*/ 211540 h 1644555"/>
              <a:gd name="connsiteX7" fmla="*/ 3411940 w 5254388"/>
              <a:gd name="connsiteY7" fmla="*/ 382137 h 1644555"/>
              <a:gd name="connsiteX8" fmla="*/ 3964674 w 5254388"/>
              <a:gd name="connsiteY8" fmla="*/ 368489 h 1644555"/>
              <a:gd name="connsiteX9" fmla="*/ 4264925 w 5254388"/>
              <a:gd name="connsiteY9" fmla="*/ 81886 h 1644555"/>
              <a:gd name="connsiteX10" fmla="*/ 4749421 w 5254388"/>
              <a:gd name="connsiteY10" fmla="*/ 88710 h 1644555"/>
              <a:gd name="connsiteX11" fmla="*/ 4865427 w 5254388"/>
              <a:gd name="connsiteY11" fmla="*/ 34119 h 1644555"/>
              <a:gd name="connsiteX12" fmla="*/ 4742597 w 5254388"/>
              <a:gd name="connsiteY12" fmla="*/ 81886 h 1644555"/>
              <a:gd name="connsiteX13" fmla="*/ 4258101 w 5254388"/>
              <a:gd name="connsiteY13" fmla="*/ 95534 h 1644555"/>
              <a:gd name="connsiteX14" fmla="*/ 3964674 w 5254388"/>
              <a:gd name="connsiteY14" fmla="*/ 375313 h 1644555"/>
              <a:gd name="connsiteX15" fmla="*/ 3978322 w 5254388"/>
              <a:gd name="connsiteY15" fmla="*/ 1105468 h 1644555"/>
              <a:gd name="connsiteX16" fmla="*/ 3991970 w 5254388"/>
              <a:gd name="connsiteY16" fmla="*/ 1187355 h 1644555"/>
              <a:gd name="connsiteX17" fmla="*/ 4305868 w 5254388"/>
              <a:gd name="connsiteY17" fmla="*/ 1460310 h 1644555"/>
              <a:gd name="connsiteX18" fmla="*/ 4476465 w 5254388"/>
              <a:gd name="connsiteY18" fmla="*/ 1637731 h 1644555"/>
              <a:gd name="connsiteX19" fmla="*/ 5179325 w 5254388"/>
              <a:gd name="connsiteY19" fmla="*/ 1637731 h 1644555"/>
              <a:gd name="connsiteX20" fmla="*/ 5254388 w 5254388"/>
              <a:gd name="connsiteY20" fmla="*/ 1535373 h 1644555"/>
              <a:gd name="connsiteX21" fmla="*/ 5233916 w 5254388"/>
              <a:gd name="connsiteY21" fmla="*/ 1078173 h 1644555"/>
              <a:gd name="connsiteX22" fmla="*/ 5233916 w 5254388"/>
              <a:gd name="connsiteY22" fmla="*/ 1596788 h 1644555"/>
              <a:gd name="connsiteX23" fmla="*/ 5186149 w 5254388"/>
              <a:gd name="connsiteY23" fmla="*/ 1644555 h 1644555"/>
              <a:gd name="connsiteX24" fmla="*/ 4462818 w 5254388"/>
              <a:gd name="connsiteY24" fmla="*/ 1644555 h 1644555"/>
              <a:gd name="connsiteX25" fmla="*/ 3985146 w 5254388"/>
              <a:gd name="connsiteY25" fmla="*/ 1160059 h 1644555"/>
              <a:gd name="connsiteX26" fmla="*/ 3964674 w 5254388"/>
              <a:gd name="connsiteY26" fmla="*/ 382137 h 1644555"/>
              <a:gd name="connsiteX27" fmla="*/ 3405116 w 5254388"/>
              <a:gd name="connsiteY27" fmla="*/ 375313 h 1644555"/>
              <a:gd name="connsiteX28" fmla="*/ 3179928 w 5254388"/>
              <a:gd name="connsiteY28" fmla="*/ 211540 h 1644555"/>
              <a:gd name="connsiteX29" fmla="*/ 2866030 w 5254388"/>
              <a:gd name="connsiteY29" fmla="*/ 225188 h 1644555"/>
              <a:gd name="connsiteX30" fmla="*/ 2190465 w 5254388"/>
              <a:gd name="connsiteY30" fmla="*/ 0 h 1644555"/>
              <a:gd name="connsiteX31" fmla="*/ 682388 w 5254388"/>
              <a:gd name="connsiteY31" fmla="*/ 6824 h 1644555"/>
              <a:gd name="connsiteX32" fmla="*/ 0 w 5254388"/>
              <a:gd name="connsiteY32" fmla="*/ 627797 h 1644555"/>
              <a:gd name="connsiteX33" fmla="*/ 607325 w 5254388"/>
              <a:gd name="connsiteY33" fmla="*/ 1323833 h 1644555"/>
              <a:gd name="connsiteX34" fmla="*/ 450376 w 5254388"/>
              <a:gd name="connsiteY34" fmla="*/ 1453486 h 1644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54388" h="1644555">
                <a:moveTo>
                  <a:pt x="450376" y="1453486"/>
                </a:moveTo>
                <a:lnTo>
                  <a:pt x="600501" y="1303361"/>
                </a:lnTo>
                <a:lnTo>
                  <a:pt x="27295" y="620973"/>
                </a:lnTo>
                <a:lnTo>
                  <a:pt x="634621" y="6824"/>
                </a:lnTo>
                <a:lnTo>
                  <a:pt x="2231409" y="13647"/>
                </a:lnTo>
                <a:lnTo>
                  <a:pt x="2825086" y="218364"/>
                </a:lnTo>
                <a:lnTo>
                  <a:pt x="3145809" y="211540"/>
                </a:lnTo>
                <a:lnTo>
                  <a:pt x="3411940" y="382137"/>
                </a:lnTo>
                <a:lnTo>
                  <a:pt x="3964674" y="368489"/>
                </a:lnTo>
                <a:lnTo>
                  <a:pt x="4264925" y="81886"/>
                </a:lnTo>
                <a:lnTo>
                  <a:pt x="4749421" y="88710"/>
                </a:lnTo>
                <a:lnTo>
                  <a:pt x="4865427" y="34119"/>
                </a:lnTo>
                <a:lnTo>
                  <a:pt x="4742597" y="81886"/>
                </a:lnTo>
                <a:lnTo>
                  <a:pt x="4258101" y="95534"/>
                </a:lnTo>
                <a:lnTo>
                  <a:pt x="3964674" y="375313"/>
                </a:lnTo>
                <a:lnTo>
                  <a:pt x="3978322" y="1105468"/>
                </a:lnTo>
                <a:lnTo>
                  <a:pt x="3991970" y="1187355"/>
                </a:lnTo>
                <a:lnTo>
                  <a:pt x="4305868" y="1460310"/>
                </a:lnTo>
                <a:lnTo>
                  <a:pt x="4476465" y="1637731"/>
                </a:lnTo>
                <a:lnTo>
                  <a:pt x="5179325" y="1637731"/>
                </a:lnTo>
                <a:lnTo>
                  <a:pt x="5254388" y="1535373"/>
                </a:lnTo>
                <a:lnTo>
                  <a:pt x="5233916" y="1078173"/>
                </a:lnTo>
                <a:lnTo>
                  <a:pt x="5233916" y="1596788"/>
                </a:lnTo>
                <a:lnTo>
                  <a:pt x="5186149" y="1644555"/>
                </a:lnTo>
                <a:lnTo>
                  <a:pt x="4462818" y="1644555"/>
                </a:lnTo>
                <a:lnTo>
                  <a:pt x="3985146" y="1160059"/>
                </a:lnTo>
                <a:lnTo>
                  <a:pt x="3964674" y="382137"/>
                </a:lnTo>
                <a:lnTo>
                  <a:pt x="3405116" y="375313"/>
                </a:lnTo>
                <a:lnTo>
                  <a:pt x="3179928" y="211540"/>
                </a:lnTo>
                <a:lnTo>
                  <a:pt x="2866030" y="225188"/>
                </a:lnTo>
                <a:lnTo>
                  <a:pt x="2190465" y="0"/>
                </a:lnTo>
                <a:lnTo>
                  <a:pt x="682388" y="6824"/>
                </a:lnTo>
                <a:lnTo>
                  <a:pt x="0" y="627797"/>
                </a:lnTo>
                <a:lnTo>
                  <a:pt x="607325" y="1323833"/>
                </a:lnTo>
                <a:lnTo>
                  <a:pt x="450376" y="1453486"/>
                </a:lnTo>
                <a:close/>
              </a:path>
            </a:pathLst>
          </a:cu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Freeform 2"/>
          <p:cNvSpPr>
            <a:spLocks/>
          </p:cNvSpPr>
          <p:nvPr/>
        </p:nvSpPr>
        <p:spPr bwMode="auto">
          <a:xfrm>
            <a:off x="2971800" y="1905000"/>
            <a:ext cx="2089150" cy="3352800"/>
          </a:xfrm>
          <a:custGeom>
            <a:avLst/>
            <a:gdLst/>
            <a:ahLst/>
            <a:cxnLst>
              <a:cxn ang="0">
                <a:pos x="1690" y="0"/>
              </a:cxn>
              <a:cxn ang="0">
                <a:pos x="2300" y="550"/>
              </a:cxn>
              <a:cxn ang="0">
                <a:pos x="2330" y="1660"/>
              </a:cxn>
              <a:cxn ang="0">
                <a:pos x="2010" y="2120"/>
              </a:cxn>
              <a:cxn ang="0">
                <a:pos x="2010" y="2690"/>
              </a:cxn>
              <a:cxn ang="0">
                <a:pos x="1360" y="3550"/>
              </a:cxn>
              <a:cxn ang="0">
                <a:pos x="1330" y="3620"/>
              </a:cxn>
              <a:cxn ang="0">
                <a:pos x="290" y="3600"/>
              </a:cxn>
              <a:cxn ang="0">
                <a:pos x="0" y="3800"/>
              </a:cxn>
              <a:cxn ang="0">
                <a:pos x="280" y="3610"/>
              </a:cxn>
              <a:cxn ang="0">
                <a:pos x="1280" y="3630"/>
              </a:cxn>
              <a:cxn ang="0">
                <a:pos x="2000" y="2710"/>
              </a:cxn>
              <a:cxn ang="0">
                <a:pos x="2020" y="2130"/>
              </a:cxn>
              <a:cxn ang="0">
                <a:pos x="2320" y="1690"/>
              </a:cxn>
              <a:cxn ang="0">
                <a:pos x="2300" y="590"/>
              </a:cxn>
              <a:cxn ang="0">
                <a:pos x="1690" y="0"/>
              </a:cxn>
            </a:cxnLst>
            <a:rect l="0" t="0" r="r" b="b"/>
            <a:pathLst>
              <a:path w="2330" h="3800">
                <a:moveTo>
                  <a:pt x="1690" y="0"/>
                </a:moveTo>
                <a:lnTo>
                  <a:pt x="2300" y="550"/>
                </a:lnTo>
                <a:lnTo>
                  <a:pt x="2330" y="1660"/>
                </a:lnTo>
                <a:lnTo>
                  <a:pt x="2010" y="2120"/>
                </a:lnTo>
                <a:lnTo>
                  <a:pt x="2010" y="2690"/>
                </a:lnTo>
                <a:lnTo>
                  <a:pt x="1360" y="3550"/>
                </a:lnTo>
                <a:lnTo>
                  <a:pt x="1330" y="3620"/>
                </a:lnTo>
                <a:lnTo>
                  <a:pt x="290" y="3600"/>
                </a:lnTo>
                <a:lnTo>
                  <a:pt x="0" y="3800"/>
                </a:lnTo>
                <a:lnTo>
                  <a:pt x="280" y="3610"/>
                </a:lnTo>
                <a:lnTo>
                  <a:pt x="1280" y="3630"/>
                </a:lnTo>
                <a:lnTo>
                  <a:pt x="2000" y="2710"/>
                </a:lnTo>
                <a:lnTo>
                  <a:pt x="2020" y="2130"/>
                </a:lnTo>
                <a:lnTo>
                  <a:pt x="2320" y="1690"/>
                </a:lnTo>
                <a:lnTo>
                  <a:pt x="2300" y="590"/>
                </a:lnTo>
                <a:lnTo>
                  <a:pt x="1690" y="0"/>
                </a:lnTo>
                <a:close/>
              </a:path>
            </a:pathLst>
          </a:custGeom>
          <a:solidFill>
            <a:srgbClr val="FFFF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" name="Freeform 3"/>
          <p:cNvSpPr>
            <a:spLocks/>
          </p:cNvSpPr>
          <p:nvPr/>
        </p:nvSpPr>
        <p:spPr bwMode="auto">
          <a:xfrm>
            <a:off x="3352800" y="4724400"/>
            <a:ext cx="304800" cy="762000"/>
          </a:xfrm>
          <a:custGeom>
            <a:avLst/>
            <a:gdLst/>
            <a:ahLst/>
            <a:cxnLst>
              <a:cxn ang="0">
                <a:pos x="330" y="840"/>
              </a:cxn>
              <a:cxn ang="0">
                <a:pos x="350" y="310"/>
              </a:cxn>
              <a:cxn ang="0">
                <a:pos x="260" y="190"/>
              </a:cxn>
              <a:cxn ang="0">
                <a:pos x="20" y="140"/>
              </a:cxn>
              <a:cxn ang="0">
                <a:pos x="0" y="50"/>
              </a:cxn>
              <a:cxn ang="0">
                <a:pos x="180" y="0"/>
              </a:cxn>
              <a:cxn ang="0">
                <a:pos x="260" y="60"/>
              </a:cxn>
              <a:cxn ang="0">
                <a:pos x="260" y="180"/>
              </a:cxn>
              <a:cxn ang="0">
                <a:pos x="360" y="310"/>
              </a:cxn>
              <a:cxn ang="0">
                <a:pos x="330" y="840"/>
              </a:cxn>
            </a:cxnLst>
            <a:rect l="0" t="0" r="r" b="b"/>
            <a:pathLst>
              <a:path w="360" h="840">
                <a:moveTo>
                  <a:pt x="330" y="840"/>
                </a:moveTo>
                <a:lnTo>
                  <a:pt x="350" y="310"/>
                </a:lnTo>
                <a:lnTo>
                  <a:pt x="260" y="190"/>
                </a:lnTo>
                <a:lnTo>
                  <a:pt x="20" y="140"/>
                </a:lnTo>
                <a:lnTo>
                  <a:pt x="0" y="50"/>
                </a:lnTo>
                <a:lnTo>
                  <a:pt x="180" y="0"/>
                </a:lnTo>
                <a:lnTo>
                  <a:pt x="260" y="60"/>
                </a:lnTo>
                <a:lnTo>
                  <a:pt x="260" y="180"/>
                </a:lnTo>
                <a:lnTo>
                  <a:pt x="360" y="310"/>
                </a:lnTo>
                <a:lnTo>
                  <a:pt x="330" y="840"/>
                </a:lnTo>
                <a:close/>
              </a:path>
            </a:pathLst>
          </a:custGeom>
          <a:solidFill>
            <a:srgbClr val="4BACC6"/>
          </a:solidFill>
          <a:ln w="38100">
            <a:solidFill>
              <a:srgbClr val="7030A0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1" name="Freeform 20"/>
          <p:cNvSpPr/>
          <p:nvPr/>
        </p:nvSpPr>
        <p:spPr>
          <a:xfrm>
            <a:off x="3581400" y="2209801"/>
            <a:ext cx="2743200" cy="1905000"/>
          </a:xfrm>
          <a:custGeom>
            <a:avLst/>
            <a:gdLst>
              <a:gd name="connsiteX0" fmla="*/ 1692322 w 2982036"/>
              <a:gd name="connsiteY0" fmla="*/ 122830 h 2013045"/>
              <a:gd name="connsiteX1" fmla="*/ 1392071 w 2982036"/>
              <a:gd name="connsiteY1" fmla="*/ 143301 h 2013045"/>
              <a:gd name="connsiteX2" fmla="*/ 1317009 w 2982036"/>
              <a:gd name="connsiteY2" fmla="*/ 252484 h 2013045"/>
              <a:gd name="connsiteX3" fmla="*/ 170597 w 2982036"/>
              <a:gd name="connsiteY3" fmla="*/ 259307 h 2013045"/>
              <a:gd name="connsiteX4" fmla="*/ 170597 w 2982036"/>
              <a:gd name="connsiteY4" fmla="*/ 641445 h 2013045"/>
              <a:gd name="connsiteX5" fmla="*/ 0 w 2982036"/>
              <a:gd name="connsiteY5" fmla="*/ 921224 h 2013045"/>
              <a:gd name="connsiteX6" fmla="*/ 6824 w 2982036"/>
              <a:gd name="connsiteY6" fmla="*/ 1228298 h 2013045"/>
              <a:gd name="connsiteX7" fmla="*/ 736979 w 2982036"/>
              <a:gd name="connsiteY7" fmla="*/ 1999397 h 2013045"/>
              <a:gd name="connsiteX8" fmla="*/ 1808328 w 2982036"/>
              <a:gd name="connsiteY8" fmla="*/ 1985749 h 2013045"/>
              <a:gd name="connsiteX9" fmla="*/ 1951630 w 2982036"/>
              <a:gd name="connsiteY9" fmla="*/ 1856095 h 2013045"/>
              <a:gd name="connsiteX10" fmla="*/ 2047164 w 2982036"/>
              <a:gd name="connsiteY10" fmla="*/ 1733266 h 2013045"/>
              <a:gd name="connsiteX11" fmla="*/ 2361063 w 2982036"/>
              <a:gd name="connsiteY11" fmla="*/ 1726442 h 2013045"/>
              <a:gd name="connsiteX12" fmla="*/ 2647665 w 2982036"/>
              <a:gd name="connsiteY12" fmla="*/ 1733266 h 2013045"/>
              <a:gd name="connsiteX13" fmla="*/ 2804615 w 2982036"/>
              <a:gd name="connsiteY13" fmla="*/ 1699146 h 2013045"/>
              <a:gd name="connsiteX14" fmla="*/ 2920621 w 2982036"/>
              <a:gd name="connsiteY14" fmla="*/ 1528549 h 2013045"/>
              <a:gd name="connsiteX15" fmla="*/ 2982036 w 2982036"/>
              <a:gd name="connsiteY15" fmla="*/ 1344304 h 2013045"/>
              <a:gd name="connsiteX16" fmla="*/ 2975212 w 2982036"/>
              <a:gd name="connsiteY16" fmla="*/ 1146412 h 2013045"/>
              <a:gd name="connsiteX17" fmla="*/ 2715904 w 2982036"/>
              <a:gd name="connsiteY17" fmla="*/ 1132764 h 2013045"/>
              <a:gd name="connsiteX18" fmla="*/ 2674961 w 2982036"/>
              <a:gd name="connsiteY18" fmla="*/ 1139588 h 2013045"/>
              <a:gd name="connsiteX19" fmla="*/ 2668137 w 2982036"/>
              <a:gd name="connsiteY19" fmla="*/ 627797 h 2013045"/>
              <a:gd name="connsiteX20" fmla="*/ 2661313 w 2982036"/>
              <a:gd name="connsiteY20" fmla="*/ 286603 h 2013045"/>
              <a:gd name="connsiteX21" fmla="*/ 2859206 w 2982036"/>
              <a:gd name="connsiteY21" fmla="*/ 0 h 2013045"/>
              <a:gd name="connsiteX22" fmla="*/ 2681785 w 2982036"/>
              <a:gd name="connsiteY22" fmla="*/ 266131 h 2013045"/>
              <a:gd name="connsiteX23" fmla="*/ 2661313 w 2982036"/>
              <a:gd name="connsiteY23" fmla="*/ 1153236 h 2013045"/>
              <a:gd name="connsiteX24" fmla="*/ 2947916 w 2982036"/>
              <a:gd name="connsiteY24" fmla="*/ 1153236 h 2013045"/>
              <a:gd name="connsiteX25" fmla="*/ 2982036 w 2982036"/>
              <a:gd name="connsiteY25" fmla="*/ 1357952 h 2013045"/>
              <a:gd name="connsiteX26" fmla="*/ 2941092 w 2982036"/>
              <a:gd name="connsiteY26" fmla="*/ 1549021 h 2013045"/>
              <a:gd name="connsiteX27" fmla="*/ 2797791 w 2982036"/>
              <a:gd name="connsiteY27" fmla="*/ 1705970 h 2013045"/>
              <a:gd name="connsiteX28" fmla="*/ 2668137 w 2982036"/>
              <a:gd name="connsiteY28" fmla="*/ 1740090 h 2013045"/>
              <a:gd name="connsiteX29" fmla="*/ 2067636 w 2982036"/>
              <a:gd name="connsiteY29" fmla="*/ 1746913 h 2013045"/>
              <a:gd name="connsiteX30" fmla="*/ 1821976 w 2982036"/>
              <a:gd name="connsiteY30" fmla="*/ 1972101 h 2013045"/>
              <a:gd name="connsiteX31" fmla="*/ 743803 w 2982036"/>
              <a:gd name="connsiteY31" fmla="*/ 2013045 h 2013045"/>
              <a:gd name="connsiteX32" fmla="*/ 13648 w 2982036"/>
              <a:gd name="connsiteY32" fmla="*/ 1262418 h 2013045"/>
              <a:gd name="connsiteX33" fmla="*/ 0 w 2982036"/>
              <a:gd name="connsiteY33" fmla="*/ 921224 h 2013045"/>
              <a:gd name="connsiteX34" fmla="*/ 177421 w 2982036"/>
              <a:gd name="connsiteY34" fmla="*/ 634621 h 2013045"/>
              <a:gd name="connsiteX35" fmla="*/ 184245 w 2982036"/>
              <a:gd name="connsiteY35" fmla="*/ 259307 h 2013045"/>
              <a:gd name="connsiteX36" fmla="*/ 1289713 w 2982036"/>
              <a:gd name="connsiteY36" fmla="*/ 245660 h 2013045"/>
              <a:gd name="connsiteX37" fmla="*/ 1405719 w 2982036"/>
              <a:gd name="connsiteY37" fmla="*/ 150125 h 2013045"/>
              <a:gd name="connsiteX38" fmla="*/ 1692322 w 2982036"/>
              <a:gd name="connsiteY38" fmla="*/ 122830 h 2013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982036" h="2013045">
                <a:moveTo>
                  <a:pt x="1692322" y="122830"/>
                </a:moveTo>
                <a:lnTo>
                  <a:pt x="1392071" y="143301"/>
                </a:lnTo>
                <a:lnTo>
                  <a:pt x="1317009" y="252484"/>
                </a:lnTo>
                <a:lnTo>
                  <a:pt x="170597" y="259307"/>
                </a:lnTo>
                <a:lnTo>
                  <a:pt x="170597" y="641445"/>
                </a:lnTo>
                <a:lnTo>
                  <a:pt x="0" y="921224"/>
                </a:lnTo>
                <a:lnTo>
                  <a:pt x="6824" y="1228298"/>
                </a:lnTo>
                <a:lnTo>
                  <a:pt x="736979" y="1999397"/>
                </a:lnTo>
                <a:lnTo>
                  <a:pt x="1808328" y="1985749"/>
                </a:lnTo>
                <a:lnTo>
                  <a:pt x="1951630" y="1856095"/>
                </a:lnTo>
                <a:lnTo>
                  <a:pt x="2047164" y="1733266"/>
                </a:lnTo>
                <a:lnTo>
                  <a:pt x="2361063" y="1726442"/>
                </a:lnTo>
                <a:lnTo>
                  <a:pt x="2647665" y="1733266"/>
                </a:lnTo>
                <a:lnTo>
                  <a:pt x="2804615" y="1699146"/>
                </a:lnTo>
                <a:lnTo>
                  <a:pt x="2920621" y="1528549"/>
                </a:lnTo>
                <a:lnTo>
                  <a:pt x="2982036" y="1344304"/>
                </a:lnTo>
                <a:lnTo>
                  <a:pt x="2975212" y="1146412"/>
                </a:lnTo>
                <a:lnTo>
                  <a:pt x="2715904" y="1132764"/>
                </a:lnTo>
                <a:lnTo>
                  <a:pt x="2674961" y="1139588"/>
                </a:lnTo>
                <a:cubicBezTo>
                  <a:pt x="2672686" y="968991"/>
                  <a:pt x="2670412" y="798394"/>
                  <a:pt x="2668137" y="627797"/>
                </a:cubicBezTo>
                <a:lnTo>
                  <a:pt x="2661313" y="286603"/>
                </a:lnTo>
                <a:lnTo>
                  <a:pt x="2859206" y="0"/>
                </a:lnTo>
                <a:lnTo>
                  <a:pt x="2681785" y="266131"/>
                </a:lnTo>
                <a:lnTo>
                  <a:pt x="2661313" y="1153236"/>
                </a:lnTo>
                <a:lnTo>
                  <a:pt x="2947916" y="1153236"/>
                </a:lnTo>
                <a:lnTo>
                  <a:pt x="2982036" y="1357952"/>
                </a:lnTo>
                <a:lnTo>
                  <a:pt x="2941092" y="1549021"/>
                </a:lnTo>
                <a:lnTo>
                  <a:pt x="2797791" y="1705970"/>
                </a:lnTo>
                <a:lnTo>
                  <a:pt x="2668137" y="1740090"/>
                </a:lnTo>
                <a:lnTo>
                  <a:pt x="2067636" y="1746913"/>
                </a:lnTo>
                <a:lnTo>
                  <a:pt x="1821976" y="1972101"/>
                </a:lnTo>
                <a:lnTo>
                  <a:pt x="743803" y="2013045"/>
                </a:lnTo>
                <a:lnTo>
                  <a:pt x="13648" y="1262418"/>
                </a:lnTo>
                <a:lnTo>
                  <a:pt x="0" y="921224"/>
                </a:lnTo>
                <a:lnTo>
                  <a:pt x="177421" y="634621"/>
                </a:lnTo>
                <a:lnTo>
                  <a:pt x="184245" y="259307"/>
                </a:lnTo>
                <a:lnTo>
                  <a:pt x="1289713" y="245660"/>
                </a:lnTo>
                <a:lnTo>
                  <a:pt x="1405719" y="150125"/>
                </a:lnTo>
                <a:lnTo>
                  <a:pt x="1692322" y="122830"/>
                </a:lnTo>
                <a:close/>
              </a:path>
            </a:pathLst>
          </a:cu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n w="38100">
                <a:solidFill>
                  <a:schemeClr val="accent3">
                    <a:lumMod val="75000"/>
                  </a:schemeClr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2514600" y="3200400"/>
            <a:ext cx="2514600" cy="1371600"/>
          </a:xfrm>
          <a:custGeom>
            <a:avLst/>
            <a:gdLst>
              <a:gd name="connsiteX0" fmla="*/ 0 w 2674961"/>
              <a:gd name="connsiteY0" fmla="*/ 1419367 h 1419367"/>
              <a:gd name="connsiteX1" fmla="*/ 156950 w 2674961"/>
              <a:gd name="connsiteY1" fmla="*/ 1269242 h 1419367"/>
              <a:gd name="connsiteX2" fmla="*/ 286603 w 2674961"/>
              <a:gd name="connsiteY2" fmla="*/ 1248770 h 1419367"/>
              <a:gd name="connsiteX3" fmla="*/ 1419367 w 2674961"/>
              <a:gd name="connsiteY3" fmla="*/ 1262418 h 1419367"/>
              <a:gd name="connsiteX4" fmla="*/ 1842448 w 2674961"/>
              <a:gd name="connsiteY4" fmla="*/ 887104 h 1419367"/>
              <a:gd name="connsiteX5" fmla="*/ 2661314 w 2674961"/>
              <a:gd name="connsiteY5" fmla="*/ 116006 h 1419367"/>
              <a:gd name="connsiteX6" fmla="*/ 2674961 w 2674961"/>
              <a:gd name="connsiteY6" fmla="*/ 0 h 1419367"/>
              <a:gd name="connsiteX7" fmla="*/ 2661314 w 2674961"/>
              <a:gd name="connsiteY7" fmla="*/ 129653 h 1419367"/>
              <a:gd name="connsiteX8" fmla="*/ 1426191 w 2674961"/>
              <a:gd name="connsiteY8" fmla="*/ 1255594 h 1419367"/>
              <a:gd name="connsiteX9" fmla="*/ 191069 w 2674961"/>
              <a:gd name="connsiteY9" fmla="*/ 1248770 h 1419367"/>
              <a:gd name="connsiteX10" fmla="*/ 0 w 2674961"/>
              <a:gd name="connsiteY10" fmla="*/ 1419367 h 1419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74961" h="1419367">
                <a:moveTo>
                  <a:pt x="0" y="1419367"/>
                </a:moveTo>
                <a:lnTo>
                  <a:pt x="156950" y="1269242"/>
                </a:lnTo>
                <a:lnTo>
                  <a:pt x="286603" y="1248770"/>
                </a:lnTo>
                <a:lnTo>
                  <a:pt x="1419367" y="1262418"/>
                </a:lnTo>
                <a:lnTo>
                  <a:pt x="1842448" y="887104"/>
                </a:lnTo>
                <a:lnTo>
                  <a:pt x="2661314" y="116006"/>
                </a:lnTo>
                <a:lnTo>
                  <a:pt x="2674961" y="0"/>
                </a:lnTo>
                <a:lnTo>
                  <a:pt x="2661314" y="129653"/>
                </a:lnTo>
                <a:lnTo>
                  <a:pt x="1426191" y="1255594"/>
                </a:lnTo>
                <a:lnTo>
                  <a:pt x="191069" y="1248770"/>
                </a:lnTo>
                <a:lnTo>
                  <a:pt x="0" y="1419367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-762000" y="4267200"/>
            <a:ext cx="4953000" cy="914400"/>
          </a:xfrm>
          <a:prstGeom prst="rect">
            <a:avLst/>
          </a:prstGeo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en-US" sz="3200" b="1" i="0" dirty="0">
              <a:solidFill>
                <a:srgbClr val="021EA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57600" y="1447800"/>
            <a:ext cx="471489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Thank You </a:t>
            </a:r>
          </a:p>
          <a:p>
            <a:pPr algn="ctr">
              <a:defRPr/>
            </a:pP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for </a:t>
            </a:r>
          </a:p>
          <a:p>
            <a:pPr algn="ctr">
              <a:defRPr/>
            </a:pP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Giving an opportunity </a:t>
            </a:r>
          </a:p>
          <a:p>
            <a:pPr algn="ctr">
              <a:defRPr/>
            </a:pP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for sharing our views !!</a:t>
            </a:r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 cstate="print"/>
          <a:srcRect l="24194" t="27419" r="11290" b="21506"/>
          <a:stretch>
            <a:fillRect/>
          </a:stretch>
        </p:blipFill>
        <p:spPr bwMode="auto">
          <a:xfrm>
            <a:off x="457200" y="1676400"/>
            <a:ext cx="2438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C:\Users\Lenovo\Desktop\Mus.JPG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9000" y="3657600"/>
            <a:ext cx="1981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1540</TotalTime>
  <Words>317</Words>
  <Application>Microsoft Office PowerPoint</Application>
  <PresentationFormat>On-screen Show (4:3)</PresentationFormat>
  <Paragraphs>81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dmrc</cp:lastModifiedBy>
  <cp:revision>233</cp:revision>
  <dcterms:created xsi:type="dcterms:W3CDTF">2019-08-08T05:38:46Z</dcterms:created>
  <dcterms:modified xsi:type="dcterms:W3CDTF">2020-09-01T10:17:02Z</dcterms:modified>
</cp:coreProperties>
</file>